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9" r:id="rId3"/>
    <p:sldId id="713" r:id="rId4"/>
    <p:sldId id="1214" r:id="rId5"/>
    <p:sldId id="1218" r:id="rId6"/>
    <p:sldId id="1220" r:id="rId7"/>
    <p:sldId id="1223" r:id="rId8"/>
    <p:sldId id="1242" r:id="rId9"/>
    <p:sldId id="1243" r:id="rId10"/>
    <p:sldId id="1234" r:id="rId11"/>
    <p:sldId id="1235" r:id="rId12"/>
    <p:sldId id="1236" r:id="rId13"/>
    <p:sldId id="1237" r:id="rId14"/>
    <p:sldId id="1239" r:id="rId15"/>
    <p:sldId id="1244" r:id="rId16"/>
    <p:sldId id="1257" r:id="rId17"/>
    <p:sldId id="1258" r:id="rId18"/>
    <p:sldId id="1261" r:id="rId19"/>
    <p:sldId id="1260" r:id="rId20"/>
    <p:sldId id="1259" r:id="rId21"/>
    <p:sldId id="1274" r:id="rId22"/>
    <p:sldId id="1262" r:id="rId23"/>
    <p:sldId id="1263" r:id="rId24"/>
    <p:sldId id="1264" r:id="rId25"/>
    <p:sldId id="1265" r:id="rId26"/>
    <p:sldId id="1275" r:id="rId27"/>
    <p:sldId id="1250" r:id="rId28"/>
    <p:sldId id="1251" r:id="rId29"/>
    <p:sldId id="1252" r:id="rId30"/>
    <p:sldId id="1276" r:id="rId31"/>
    <p:sldId id="1277" r:id="rId32"/>
    <p:sldId id="1253" r:id="rId33"/>
    <p:sldId id="1255" r:id="rId34"/>
    <p:sldId id="12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p:restoredTop sz="94708"/>
  </p:normalViewPr>
  <p:slideViewPr>
    <p:cSldViewPr snapToGrid="0" snapToObjects="1">
      <p:cViewPr varScale="1">
        <p:scale>
          <a:sx n="94" d="100"/>
          <a:sy n="94"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39CD0-A2A2-2C42-8C0A-7293F673FA75}" type="datetimeFigureOut">
              <a:rPr lang="en-US" smtClean="0"/>
              <a:t>4/15/19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D3F44-37F8-924B-932A-598F37114112}" type="slidenum">
              <a:rPr lang="en-US" smtClean="0"/>
              <a:t>‹#›</a:t>
            </a:fld>
            <a:endParaRPr lang="en-US"/>
          </a:p>
        </p:txBody>
      </p:sp>
    </p:spTree>
    <p:extLst>
      <p:ext uri="{BB962C8B-B14F-4D97-AF65-F5344CB8AC3E}">
        <p14:creationId xmlns:p14="http://schemas.microsoft.com/office/powerpoint/2010/main" val="172939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A140C2F-149C-4642-8631-BDDCD4873C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607AC64-38A2-224F-B5D7-4B563D0C6D4C}" type="slidenum">
              <a:rPr lang="en-US" altLang="en-US" sz="1200"/>
              <a:pPr/>
              <a:t>4</a:t>
            </a:fld>
            <a:endParaRPr lang="en-US" altLang="en-US" sz="1200"/>
          </a:p>
        </p:txBody>
      </p:sp>
      <p:sp>
        <p:nvSpPr>
          <p:cNvPr id="26626" name="Rectangle 2">
            <a:extLst>
              <a:ext uri="{FF2B5EF4-FFF2-40B4-BE49-F238E27FC236}">
                <a16:creationId xmlns:a16="http://schemas.microsoft.com/office/drawing/2014/main" id="{53FE0573-88D2-2240-BD89-D79099042C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485693D0-D156-1243-AD7F-982CE39609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18-16a </a:t>
            </a:r>
            <a:r>
              <a:rPr lang="en-US" altLang="en-US"/>
              <a:t>Model of GAL1 and GAL10 UAS structures showing the binding sites for the Gal4p positive regulator and their interaction with the Gal80p negative regulator. Induction is shown as the structure of the Gal80p becomes altered, exposing the activation domain of Gal4p.</a:t>
            </a:r>
            <a:endParaRPr lang="it-IT" altLang="en-US"/>
          </a:p>
        </p:txBody>
      </p:sp>
    </p:spTree>
    <p:extLst>
      <p:ext uri="{BB962C8B-B14F-4D97-AF65-F5344CB8AC3E}">
        <p14:creationId xmlns:p14="http://schemas.microsoft.com/office/powerpoint/2010/main" val="192439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B9CF31A-7A6B-6F4B-ADED-A978B9159D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EE69E5B-BE50-2144-BF66-D6E96FCB5FDC}" type="slidenum">
              <a:rPr lang="en-US" altLang="en-US" sz="1200"/>
              <a:pPr/>
              <a:t>5</a:t>
            </a:fld>
            <a:endParaRPr lang="en-US" altLang="en-US" sz="1200"/>
          </a:p>
        </p:txBody>
      </p:sp>
      <p:sp>
        <p:nvSpPr>
          <p:cNvPr id="32770" name="Rectangle 2">
            <a:extLst>
              <a:ext uri="{FF2B5EF4-FFF2-40B4-BE49-F238E27FC236}">
                <a16:creationId xmlns:a16="http://schemas.microsoft.com/office/drawing/2014/main" id="{9D5DE523-11CD-1A48-812C-3DA47A4457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841919A6-BA1E-6341-9FEA-B75A454681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18-16b  </a:t>
            </a:r>
            <a:r>
              <a:rPr lang="en-US" altLang="en-US"/>
              <a:t>Model of GAL1 and GAL10 UAS structures showing the binding sites for the Gal4p positive regulator and their interaction with the Gal80p negative regulator. Induction is shown as the structure of the Gal80p becomes altered, exposing the activation domain of Gal4p.</a:t>
            </a:r>
            <a:endParaRPr lang="it-IT" altLang="en-US"/>
          </a:p>
        </p:txBody>
      </p:sp>
    </p:spTree>
    <p:extLst>
      <p:ext uri="{BB962C8B-B14F-4D97-AF65-F5344CB8AC3E}">
        <p14:creationId xmlns:p14="http://schemas.microsoft.com/office/powerpoint/2010/main" val="10038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ECD6521-26ED-1F43-8A69-8AA4D704DF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5725A9F-E120-B14F-8286-93A28C29E828}" type="slidenum">
              <a:rPr lang="en-US" altLang="en-US" sz="1200"/>
              <a:pPr/>
              <a:t>6</a:t>
            </a:fld>
            <a:endParaRPr lang="en-US" altLang="en-US" sz="1200"/>
          </a:p>
        </p:txBody>
      </p:sp>
      <p:sp>
        <p:nvSpPr>
          <p:cNvPr id="35842" name="Rectangle 2">
            <a:extLst>
              <a:ext uri="{FF2B5EF4-FFF2-40B4-BE49-F238E27FC236}">
                <a16:creationId xmlns:a16="http://schemas.microsoft.com/office/drawing/2014/main" id="{844EF1B5-4CA4-D44A-B722-FE1BA882B2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C0A65EAA-C235-124E-9A0D-4793B5FDFC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18-16b  </a:t>
            </a:r>
            <a:r>
              <a:rPr lang="en-US" altLang="en-US"/>
              <a:t>Model of GAL1 and GAL10 UAS structures showing the binding sites for the Gal4p positive regulator and their interaction with the Gal80p negative regulator. Induction is shown as the structure of the Gal80p becomes altered, exposing the activation domain of Gal4p.</a:t>
            </a:r>
            <a:endParaRPr lang="it-IT" altLang="en-US"/>
          </a:p>
        </p:txBody>
      </p:sp>
    </p:spTree>
    <p:extLst>
      <p:ext uri="{BB962C8B-B14F-4D97-AF65-F5344CB8AC3E}">
        <p14:creationId xmlns:p14="http://schemas.microsoft.com/office/powerpoint/2010/main" val="228319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ED39A8C5-D4D7-E94D-9985-AFE36BB01D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31DC22C-5D38-7E48-B259-95B03141D57F}" type="slidenum">
              <a:rPr lang="en-US" altLang="en-US" sz="1200"/>
              <a:pPr/>
              <a:t>21</a:t>
            </a:fld>
            <a:endParaRPr lang="en-US" altLang="en-US" sz="1200"/>
          </a:p>
        </p:txBody>
      </p:sp>
      <p:sp>
        <p:nvSpPr>
          <p:cNvPr id="26626" name="Rectangle 2">
            <a:extLst>
              <a:ext uri="{FF2B5EF4-FFF2-40B4-BE49-F238E27FC236}">
                <a16:creationId xmlns:a16="http://schemas.microsoft.com/office/drawing/2014/main" id="{F33ED038-DDEC-B644-9DE3-969192DD3B5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410C72DC-9475-C847-A3C0-5607391D55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18-23 The action of Dicer and RISC (RNA-induced silencing complex). Dicer, a multisubunit complex, binds to double-stranded RNA molecules and cleaves them into ~21-nucleotide molecules called small interfering RNAs (siRNAs). These bind to a multiprotein RISC complex and are unwound to form single-stranded molecules that target mRNAs with complementary sequences, marking them for degradation by RISC.</a:t>
            </a:r>
          </a:p>
        </p:txBody>
      </p:sp>
    </p:spTree>
    <p:extLst>
      <p:ext uri="{BB962C8B-B14F-4D97-AF65-F5344CB8AC3E}">
        <p14:creationId xmlns:p14="http://schemas.microsoft.com/office/powerpoint/2010/main" val="331154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1E1AECD7-6CF7-6441-A80B-9741C13215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6F04228-A133-7640-8CF1-DCD0DB51D62C}" type="slidenum">
              <a:rPr lang="en-US" altLang="en-US" sz="1200"/>
              <a:pPr/>
              <a:t>26</a:t>
            </a:fld>
            <a:endParaRPr lang="en-US" altLang="en-US" sz="1200"/>
          </a:p>
        </p:txBody>
      </p:sp>
      <p:sp>
        <p:nvSpPr>
          <p:cNvPr id="32770" name="Rectangle 2">
            <a:extLst>
              <a:ext uri="{FF2B5EF4-FFF2-40B4-BE49-F238E27FC236}">
                <a16:creationId xmlns:a16="http://schemas.microsoft.com/office/drawing/2014/main" id="{7756C7D2-84BC-2342-BE59-EA4301CA009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654F6AFB-DFE6-2243-9E65-490D6B30D5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18-24 Pathways of miRNA-mediated gene silencing. miRNAs are transcribed and processed in the nucleus, then exported to the cytoplasm to enter the siRNA pathways of gene silencing.</a:t>
            </a:r>
          </a:p>
          <a:p>
            <a:endParaRPr lang="en-US" altLang="en-US"/>
          </a:p>
        </p:txBody>
      </p:sp>
    </p:spTree>
    <p:extLst>
      <p:ext uri="{BB962C8B-B14F-4D97-AF65-F5344CB8AC3E}">
        <p14:creationId xmlns:p14="http://schemas.microsoft.com/office/powerpoint/2010/main" val="75713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2AB5F5EF-7298-0642-B75B-8283166B62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C88ED2E-5527-DC43-8580-D893FA37C993}" type="slidenum">
              <a:rPr lang="en-US" altLang="en-US" sz="1200"/>
              <a:pPr/>
              <a:t>30</a:t>
            </a:fld>
            <a:endParaRPr lang="en-US" altLang="en-US" sz="1200"/>
          </a:p>
        </p:txBody>
      </p:sp>
      <p:sp>
        <p:nvSpPr>
          <p:cNvPr id="37890" name="Rectangle 2">
            <a:extLst>
              <a:ext uri="{FF2B5EF4-FFF2-40B4-BE49-F238E27FC236}">
                <a16:creationId xmlns:a16="http://schemas.microsoft.com/office/drawing/2014/main" id="{B96AB96A-A659-2A42-87ED-1B4B96B31A5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A9D43D5E-BCAF-4B46-8221-F9D1576F7F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18-18 Alternative splicing of the </a:t>
            </a:r>
            <a:r>
              <a:rPr lang="en-US" altLang="en-US" i="1"/>
              <a:t>CT/CGRP </a:t>
            </a:r>
            <a:r>
              <a:rPr lang="en-US" altLang="en-US"/>
              <a:t>gene transcript. The primary transcript, which is shown in the middle of the diagram, contains six exons. The primary transcript can be spliced into two different mRNAs, both containing the first three exons but differing in their final exons. The </a:t>
            </a:r>
            <a:r>
              <a:rPr lang="en-US" altLang="en-US" i="1"/>
              <a:t>CT </a:t>
            </a:r>
            <a:r>
              <a:rPr lang="en-US" altLang="en-US"/>
              <a:t>mRNA contains exon 4, with polyadenylation occurring at the end of the fourth exon. The </a:t>
            </a:r>
            <a:r>
              <a:rPr lang="en-US" altLang="en-US" i="1"/>
              <a:t>CGRP </a:t>
            </a:r>
            <a:r>
              <a:rPr lang="en-US" altLang="en-US"/>
              <a:t>mRNA contains exons 5 and 6, and polyadenylation occurs at the end of exon 6. The </a:t>
            </a:r>
            <a:r>
              <a:rPr lang="en-US" altLang="en-US" i="1"/>
              <a:t>CT </a:t>
            </a:r>
            <a:r>
              <a:rPr lang="en-US" altLang="en-US"/>
              <a:t>mRNA is produced in thyroid cells. After translation, the resulting protein is processed into the calcitonin peptide. In contrast, the </a:t>
            </a:r>
            <a:r>
              <a:rPr lang="en-US" altLang="en-US" i="1"/>
              <a:t>CGRP </a:t>
            </a:r>
            <a:r>
              <a:rPr lang="en-US" altLang="en-US"/>
              <a:t>mRNA is produced in neuronal cells, and after translation, its protein product is processed into the CGRP peptide.</a:t>
            </a:r>
          </a:p>
          <a:p>
            <a:endParaRPr lang="en-US" altLang="en-US"/>
          </a:p>
        </p:txBody>
      </p:sp>
    </p:spTree>
    <p:extLst>
      <p:ext uri="{BB962C8B-B14F-4D97-AF65-F5344CB8AC3E}">
        <p14:creationId xmlns:p14="http://schemas.microsoft.com/office/powerpoint/2010/main" val="43538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E5010D94-9CE7-AD47-B02F-F345961CAB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EE9DA00-53B6-1143-B0E7-A981762173C6}" type="slidenum">
              <a:rPr lang="en-US" altLang="en-US" sz="1200"/>
              <a:pPr/>
              <a:t>33</a:t>
            </a:fld>
            <a:endParaRPr lang="en-US" altLang="en-US" sz="1200"/>
          </a:p>
        </p:txBody>
      </p:sp>
      <p:sp>
        <p:nvSpPr>
          <p:cNvPr id="41986" name="Rectangle 2">
            <a:extLst>
              <a:ext uri="{FF2B5EF4-FFF2-40B4-BE49-F238E27FC236}">
                <a16:creationId xmlns:a16="http://schemas.microsoft.com/office/drawing/2014/main" id="{314A9FC7-C317-5743-B7AB-A14FDA56654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5F9A49BE-9417-5A48-95E3-EA29890D1F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18-19 Alterntive splicing of the </a:t>
            </a:r>
            <a:r>
              <a:rPr lang="it-IT" altLang="en-US" i="1"/>
              <a:t>Dscam</a:t>
            </a:r>
            <a:r>
              <a:rPr lang="it-IT" altLang="en-US"/>
              <a:t> gene mRNA. </a:t>
            </a:r>
            <a:r>
              <a:rPr lang="en-US" altLang="en-US"/>
              <a:t>(Top) Organization of the Dscam gene in Drosophila melanogaster and the transcribed pre-mRNA. Each mRNA will contain one of the 12 possible exons for exon 4 (red), one of the 48 possible exons for exon 6 (blue), one of 33 for exon 9 (green), and one of 2 for exon 17 (yellow). If all possible combinations of these exons are used, the Dscam gene can encode 38,016 different versions of the DSCAM protein.</a:t>
            </a:r>
            <a:endParaRPr lang="it-IT" altLang="en-US"/>
          </a:p>
        </p:txBody>
      </p:sp>
    </p:spTree>
    <p:extLst>
      <p:ext uri="{BB962C8B-B14F-4D97-AF65-F5344CB8AC3E}">
        <p14:creationId xmlns:p14="http://schemas.microsoft.com/office/powerpoint/2010/main" val="139915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0FE6-AFC3-BB41-B36C-7FE903F53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64290-F6F8-9E4A-BC93-FDA721F64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EF9B1-9BC2-9640-84C6-1EAE7812E83D}"/>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5" name="Footer Placeholder 4">
            <a:extLst>
              <a:ext uri="{FF2B5EF4-FFF2-40B4-BE49-F238E27FC236}">
                <a16:creationId xmlns:a16="http://schemas.microsoft.com/office/drawing/2014/main" id="{B1E3353B-55F5-7145-8A4D-ECA785C62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0FB88-C2FC-464B-9801-7B429CCF0D6E}"/>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25149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8571-B503-6A4B-B1BD-C78AFDEAD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BAA81-5901-7A4B-B0A5-B601D7C5E5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E7900-D77C-894D-8F90-3E87D7B9CB49}"/>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5" name="Footer Placeholder 4">
            <a:extLst>
              <a:ext uri="{FF2B5EF4-FFF2-40B4-BE49-F238E27FC236}">
                <a16:creationId xmlns:a16="http://schemas.microsoft.com/office/drawing/2014/main" id="{245348EE-E71D-3449-90D8-A7768E16C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045D7-9814-9F4A-A473-CE894DAD74D2}"/>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6662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A8CED-7E94-B449-9F4F-D0F492C66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95733-4867-6143-A8F7-5DD072DB7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D8011-40D9-B242-8C26-98D59D263C60}"/>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5" name="Footer Placeholder 4">
            <a:extLst>
              <a:ext uri="{FF2B5EF4-FFF2-40B4-BE49-F238E27FC236}">
                <a16:creationId xmlns:a16="http://schemas.microsoft.com/office/drawing/2014/main" id="{B6CFC359-1845-2149-B3D2-1A62443C7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50B59-6D95-3E41-ABC4-B69ADB58360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98926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382D-6145-FF4F-A3D3-FFE8FF553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946A1-6A86-9A40-9056-BE070AAE8F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70109-38D2-314C-A431-C86F31FB2480}"/>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5" name="Footer Placeholder 4">
            <a:extLst>
              <a:ext uri="{FF2B5EF4-FFF2-40B4-BE49-F238E27FC236}">
                <a16:creationId xmlns:a16="http://schemas.microsoft.com/office/drawing/2014/main" id="{1F1AFDAE-F45D-2040-BD0C-9C4A99E92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0297-C3FA-0543-A548-9366C171198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7691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4CC9-A9CD-1449-8B18-0787450DA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961485-76C3-2C42-A587-32C03A13A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DCAB47-463E-3B4B-BCD7-8E54D4F5596E}"/>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5" name="Footer Placeholder 4">
            <a:extLst>
              <a:ext uri="{FF2B5EF4-FFF2-40B4-BE49-F238E27FC236}">
                <a16:creationId xmlns:a16="http://schemas.microsoft.com/office/drawing/2014/main" id="{22A29628-36D9-0942-9C9D-EB56B9744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A7F8C-118A-E349-92C9-01434A6DCAB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42816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6DB3-2A5D-4C49-8210-61B3B288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21A0D-1A34-494D-80D8-AB73ABAE73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1616F-A819-1B43-9F1D-15204BB3CC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1507A7-E7B6-ED4A-A970-7FF76036C043}"/>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6" name="Footer Placeholder 5">
            <a:extLst>
              <a:ext uri="{FF2B5EF4-FFF2-40B4-BE49-F238E27FC236}">
                <a16:creationId xmlns:a16="http://schemas.microsoft.com/office/drawing/2014/main" id="{B569904E-36BE-5742-838B-FC8835313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B76CB-2CE6-8749-9F36-6A72EECA5E9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1424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88BA-990C-614D-B7F4-69F9FD7FD7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904F3-1218-654E-9265-5E615B454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69D79-83E1-6C4B-9B5C-84B40F8B7C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DEAA2-94CF-F74F-80EE-8E469216D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4F26FF-B7C1-7F42-A74A-2EAABDD237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1B3E7-3860-EF42-AE99-7F04276BE6D1}"/>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8" name="Footer Placeholder 7">
            <a:extLst>
              <a:ext uri="{FF2B5EF4-FFF2-40B4-BE49-F238E27FC236}">
                <a16:creationId xmlns:a16="http://schemas.microsoft.com/office/drawing/2014/main" id="{DEAE262D-59C5-0943-9301-8F368A065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7F20C-5110-C643-8143-F8E33A65A0A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45140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080B-5074-F442-8790-6D08CB473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A4EC9-B319-1E48-A6C0-81EEADA7F209}"/>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4" name="Footer Placeholder 3">
            <a:extLst>
              <a:ext uri="{FF2B5EF4-FFF2-40B4-BE49-F238E27FC236}">
                <a16:creationId xmlns:a16="http://schemas.microsoft.com/office/drawing/2014/main" id="{95C46C30-C4A5-A848-B847-6437BE6A3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7B5ED4-AD8B-0947-AAE1-58041BE884F3}"/>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76454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DEE02-9556-0F4D-A10C-3D662B1B2487}"/>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3" name="Footer Placeholder 2">
            <a:extLst>
              <a:ext uri="{FF2B5EF4-FFF2-40B4-BE49-F238E27FC236}">
                <a16:creationId xmlns:a16="http://schemas.microsoft.com/office/drawing/2014/main" id="{028E41B4-D9FA-7344-86A5-FF5811FC4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962AC-108F-5B45-BBDF-8D1168B26729}"/>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31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B21A-2EEF-E843-96E8-48C4D3AF9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19AF1B-372D-A94E-B818-CB693E576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EE048F-72A1-9C4A-BD2C-A7D809BD7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253350-9792-2E45-842A-7643BFC696FB}"/>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6" name="Footer Placeholder 5">
            <a:extLst>
              <a:ext uri="{FF2B5EF4-FFF2-40B4-BE49-F238E27FC236}">
                <a16:creationId xmlns:a16="http://schemas.microsoft.com/office/drawing/2014/main" id="{48541F5B-54E5-4246-B052-002847B77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82B5B-6ECE-D94E-B7E4-53D3D682272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519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90FE-2002-8746-9B2C-0DE3E9C35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27F27-3993-2442-A88B-3A00F1948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C6608F-381A-3843-8FD6-53EB02123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D8DEBC-3C43-4E4C-B896-0DE1B0664D1A}"/>
              </a:ext>
            </a:extLst>
          </p:cNvPr>
          <p:cNvSpPr>
            <a:spLocks noGrp="1"/>
          </p:cNvSpPr>
          <p:nvPr>
            <p:ph type="dt" sz="half" idx="10"/>
          </p:nvPr>
        </p:nvSpPr>
        <p:spPr/>
        <p:txBody>
          <a:bodyPr/>
          <a:lstStyle/>
          <a:p>
            <a:fld id="{6B5BA91A-3D59-3149-8FCA-917DB0607912}" type="datetimeFigureOut">
              <a:rPr lang="en-US" smtClean="0"/>
              <a:t>4/15/19</a:t>
            </a:fld>
            <a:endParaRPr lang="en-US"/>
          </a:p>
        </p:txBody>
      </p:sp>
      <p:sp>
        <p:nvSpPr>
          <p:cNvPr id="6" name="Footer Placeholder 5">
            <a:extLst>
              <a:ext uri="{FF2B5EF4-FFF2-40B4-BE49-F238E27FC236}">
                <a16:creationId xmlns:a16="http://schemas.microsoft.com/office/drawing/2014/main" id="{6FFE3398-90CB-B24A-9122-C00E5919F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C374E-7E00-B54C-B8EB-2A916EEDB7A5}"/>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4924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ECD2D-AA75-9A45-B769-208817E1A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CC1B7-D2AB-984D-A205-26C576F66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42BC2-7892-FC43-B0CC-917EA1C05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BA91A-3D59-3149-8FCA-917DB0607912}" type="datetimeFigureOut">
              <a:rPr lang="en-US" smtClean="0"/>
              <a:t>4/15/19</a:t>
            </a:fld>
            <a:endParaRPr lang="en-US"/>
          </a:p>
        </p:txBody>
      </p:sp>
      <p:sp>
        <p:nvSpPr>
          <p:cNvPr id="5" name="Footer Placeholder 4">
            <a:extLst>
              <a:ext uri="{FF2B5EF4-FFF2-40B4-BE49-F238E27FC236}">
                <a16:creationId xmlns:a16="http://schemas.microsoft.com/office/drawing/2014/main" id="{5FA31B37-99ED-D147-8EFB-B9D4E2557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A22D5-60CD-BD4E-99F8-945205785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4E287-BC5A-F246-8EA7-4C4C8A92D344}" type="slidenum">
              <a:rPr lang="en-US" smtClean="0"/>
              <a:t>‹#›</a:t>
            </a:fld>
            <a:endParaRPr lang="en-US"/>
          </a:p>
        </p:txBody>
      </p:sp>
    </p:spTree>
    <p:extLst>
      <p:ext uri="{BB962C8B-B14F-4D97-AF65-F5344CB8AC3E}">
        <p14:creationId xmlns:p14="http://schemas.microsoft.com/office/powerpoint/2010/main" val="428802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Myo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hanacademy.org/science/biology/gene-regulation/gene-regulation-in-eukaryotes/a/eukaryotic-transcription-factors" TargetMode="External"/><Relationship Id="rId2" Type="http://schemas.openxmlformats.org/officeDocument/2006/relationships/hyperlink" Target="https://www.khanacademy.org/science/biology/gene-regulation/gene-regulation-in-eukaryotes/a/overview-of-eukaryotic-gene-regul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xbridgebiotech.com/review/science-basics/nobel-prize-2006-from-petunias-to-potential-cure-all-in-the-discovery-of-rna-interferenc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31</a:t>
            </a:r>
            <a:br>
              <a:rPr lang="en-US" dirty="0"/>
            </a:br>
            <a:r>
              <a:rPr lang="en-US" dirty="0"/>
              <a:t>April 15</a:t>
            </a:r>
            <a:r>
              <a:rPr lang="en-US" baseline="30000" dirty="0"/>
              <a:t>th</a:t>
            </a:r>
            <a:r>
              <a:rPr lang="en-US" dirty="0"/>
              <a:t> , 2019</a:t>
            </a:r>
          </a:p>
        </p:txBody>
      </p:sp>
      <p:pic>
        <p:nvPicPr>
          <p:cNvPr id="4" name="Picture 3"/>
          <p:cNvPicPr>
            <a:picLocks noChangeAspect="1"/>
          </p:cNvPicPr>
          <p:nvPr/>
        </p:nvPicPr>
        <p:blipFill>
          <a:blip r:embed="rId2"/>
          <a:stretch>
            <a:fillRect/>
          </a:stretch>
        </p:blipFill>
        <p:spPr>
          <a:xfrm>
            <a:off x="4439498" y="940255"/>
            <a:ext cx="3439205" cy="919098"/>
          </a:xfrm>
          <a:prstGeom prst="rect">
            <a:avLst/>
          </a:prstGeom>
        </p:spPr>
      </p:pic>
    </p:spTree>
    <p:extLst>
      <p:ext uri="{BB962C8B-B14F-4D97-AF65-F5344CB8AC3E}">
        <p14:creationId xmlns:p14="http://schemas.microsoft.com/office/powerpoint/2010/main" val="162842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4B6377B-3E84-E948-A2EE-83442B372599}"/>
              </a:ext>
            </a:extLst>
          </p:cNvPr>
          <p:cNvSpPr>
            <a:spLocks noGrp="1"/>
          </p:cNvSpPr>
          <p:nvPr>
            <p:ph type="title"/>
          </p:nvPr>
        </p:nvSpPr>
        <p:spPr/>
        <p:txBody>
          <a:bodyPr/>
          <a:lstStyle/>
          <a:p>
            <a:r>
              <a:rPr lang="en-US" altLang="en-US" dirty="0"/>
              <a:t>Example of transcriptional regulation of cell type specific transcription is ---</a:t>
            </a:r>
            <a:r>
              <a:rPr lang="en-US" altLang="en-US" dirty="0" err="1"/>
              <a:t>MyoD</a:t>
            </a:r>
            <a:endParaRPr lang="en-US" altLang="en-US" dirty="0"/>
          </a:p>
        </p:txBody>
      </p:sp>
      <p:sp>
        <p:nvSpPr>
          <p:cNvPr id="49154" name="Content Placeholder 2">
            <a:extLst>
              <a:ext uri="{FF2B5EF4-FFF2-40B4-BE49-F238E27FC236}">
                <a16:creationId xmlns:a16="http://schemas.microsoft.com/office/drawing/2014/main" id="{C8A75B49-CB41-CD4A-8DF0-F436F4C8C1A3}"/>
              </a:ext>
            </a:extLst>
          </p:cNvPr>
          <p:cNvSpPr>
            <a:spLocks noGrp="1"/>
          </p:cNvSpPr>
          <p:nvPr>
            <p:ph idx="1"/>
          </p:nvPr>
        </p:nvSpPr>
        <p:spPr/>
        <p:txBody>
          <a:bodyPr>
            <a:normAutofit lnSpcReduction="10000"/>
          </a:bodyPr>
          <a:lstStyle/>
          <a:p>
            <a:r>
              <a:rPr lang="en-US" altLang="en-US" dirty="0" err="1"/>
              <a:t>MyoD</a:t>
            </a:r>
            <a:r>
              <a:rPr lang="en-US" altLang="en-US" dirty="0"/>
              <a:t> is one of the important proteins that pushes a cell to differentiate into a muscle cell.</a:t>
            </a:r>
          </a:p>
          <a:p>
            <a:endParaRPr lang="en-US" altLang="en-US" dirty="0"/>
          </a:p>
          <a:p>
            <a:r>
              <a:rPr lang="en-US" altLang="en-US" dirty="0" err="1"/>
              <a:t>MyoD</a:t>
            </a:r>
            <a:r>
              <a:rPr lang="en-US" altLang="en-US" dirty="0"/>
              <a:t> gene encodes a protein that IS a transcription factor.  It belongs to a family of proteins called </a:t>
            </a:r>
            <a:r>
              <a:rPr lang="en-US" altLang="en-US" i="1" dirty="0"/>
              <a:t>myogenic regulators.</a:t>
            </a:r>
          </a:p>
          <a:p>
            <a:r>
              <a:rPr lang="en-US" altLang="en-US" dirty="0"/>
              <a:t>The </a:t>
            </a:r>
            <a:r>
              <a:rPr lang="en-US" altLang="en-US" dirty="0" err="1"/>
              <a:t>myoD</a:t>
            </a:r>
            <a:r>
              <a:rPr lang="en-US" altLang="en-US" dirty="0"/>
              <a:t> protein has a DNA binding motif called a </a:t>
            </a:r>
            <a:r>
              <a:rPr lang="en-US" altLang="en-US" i="1" dirty="0"/>
              <a:t>basic helix-loop-helix motif</a:t>
            </a:r>
            <a:r>
              <a:rPr lang="en-US" altLang="en-US" dirty="0"/>
              <a:t>.  </a:t>
            </a:r>
            <a:r>
              <a:rPr lang="en-US" altLang="en-US" dirty="0" err="1"/>
              <a:t>Myo</a:t>
            </a:r>
            <a:r>
              <a:rPr lang="en-US" altLang="en-US" dirty="0"/>
              <a:t> D binds to regulatory regions of other genes---genes that encode proteins the contribute to the function of muscle cells.</a:t>
            </a:r>
          </a:p>
          <a:p>
            <a:endParaRPr lang="en-US" altLang="en-US" dirty="0"/>
          </a:p>
          <a:p>
            <a:r>
              <a:rPr lang="en-US" altLang="en-US" dirty="0">
                <a:hlinkClick r:id="rId2"/>
              </a:rPr>
              <a:t>http://en.wikipedia.org/wiki/MyoD</a:t>
            </a:r>
            <a:endParaRPr lang="en-US" altLang="en-US" dirty="0"/>
          </a:p>
          <a:p>
            <a:endParaRPr lang="en-US" altLang="en-US" i="1" dirty="0"/>
          </a:p>
        </p:txBody>
      </p:sp>
    </p:spTree>
    <p:extLst>
      <p:ext uri="{BB962C8B-B14F-4D97-AF65-F5344CB8AC3E}">
        <p14:creationId xmlns:p14="http://schemas.microsoft.com/office/powerpoint/2010/main" val="284154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36CD0FD5-AC08-974F-A83B-E66B12396F3A}"/>
              </a:ext>
            </a:extLst>
          </p:cNvPr>
          <p:cNvSpPr>
            <a:spLocks noGrp="1"/>
          </p:cNvSpPr>
          <p:nvPr>
            <p:ph type="title"/>
          </p:nvPr>
        </p:nvSpPr>
        <p:spPr/>
        <p:txBody>
          <a:bodyPr>
            <a:normAutofit/>
          </a:bodyPr>
          <a:lstStyle/>
          <a:p>
            <a:r>
              <a:rPr lang="en-US" altLang="en-US" sz="2400" dirty="0" err="1"/>
              <a:t>MyoD</a:t>
            </a:r>
            <a:r>
              <a:rPr lang="en-US" altLang="en-US" sz="2400" dirty="0"/>
              <a:t> plays a role in removing/deactivating proteins that tighten chromatin structure and helps recruit transcription factors to muscle-specific gene promoters.</a:t>
            </a:r>
          </a:p>
        </p:txBody>
      </p:sp>
      <p:sp>
        <p:nvSpPr>
          <p:cNvPr id="50178" name="Content Placeholder 2">
            <a:extLst>
              <a:ext uri="{FF2B5EF4-FFF2-40B4-BE49-F238E27FC236}">
                <a16:creationId xmlns:a16="http://schemas.microsoft.com/office/drawing/2014/main" id="{5E79A901-AD47-8941-8F26-8727043C5E4D}"/>
              </a:ext>
            </a:extLst>
          </p:cNvPr>
          <p:cNvSpPr>
            <a:spLocks noGrp="1"/>
          </p:cNvSpPr>
          <p:nvPr>
            <p:ph idx="1"/>
          </p:nvPr>
        </p:nvSpPr>
        <p:spPr/>
        <p:txBody>
          <a:bodyPr/>
          <a:lstStyle/>
          <a:p>
            <a:endParaRPr lang="en-US" altLang="en-US" dirty="0"/>
          </a:p>
        </p:txBody>
      </p:sp>
      <p:pic>
        <p:nvPicPr>
          <p:cNvPr id="2" name="Picture 1">
            <a:extLst>
              <a:ext uri="{FF2B5EF4-FFF2-40B4-BE49-F238E27FC236}">
                <a16:creationId xmlns:a16="http://schemas.microsoft.com/office/drawing/2014/main" id="{52553AC9-EC9F-1842-983E-138DF5110338}"/>
              </a:ext>
            </a:extLst>
          </p:cNvPr>
          <p:cNvPicPr>
            <a:picLocks noChangeAspect="1"/>
          </p:cNvPicPr>
          <p:nvPr/>
        </p:nvPicPr>
        <p:blipFill>
          <a:blip r:embed="rId2"/>
          <a:stretch>
            <a:fillRect/>
          </a:stretch>
        </p:blipFill>
        <p:spPr>
          <a:xfrm>
            <a:off x="838201" y="2447270"/>
            <a:ext cx="10515600" cy="1963459"/>
          </a:xfrm>
          <a:prstGeom prst="rect">
            <a:avLst/>
          </a:prstGeom>
        </p:spPr>
      </p:pic>
    </p:spTree>
    <p:extLst>
      <p:ext uri="{BB962C8B-B14F-4D97-AF65-F5344CB8AC3E}">
        <p14:creationId xmlns:p14="http://schemas.microsoft.com/office/powerpoint/2010/main" val="231669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1F352DB-7661-A346-B239-6F5DB9316F26}"/>
              </a:ext>
            </a:extLst>
          </p:cNvPr>
          <p:cNvSpPr>
            <a:spLocks noGrp="1"/>
          </p:cNvSpPr>
          <p:nvPr>
            <p:ph type="title"/>
          </p:nvPr>
        </p:nvSpPr>
        <p:spPr/>
        <p:txBody>
          <a:bodyPr/>
          <a:lstStyle/>
          <a:p>
            <a:r>
              <a:rPr lang="en-US" altLang="en-US"/>
              <a:t>Myo D</a:t>
            </a:r>
          </a:p>
        </p:txBody>
      </p:sp>
      <p:pic>
        <p:nvPicPr>
          <p:cNvPr id="51202" name="Content Placeholder 3">
            <a:extLst>
              <a:ext uri="{FF2B5EF4-FFF2-40B4-BE49-F238E27FC236}">
                <a16:creationId xmlns:a16="http://schemas.microsoft.com/office/drawing/2014/main" id="{CD5C0B49-EE86-7F46-9A9C-FE24A9B41C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3096" r="-23096"/>
          <a:stretch>
            <a:fillRect/>
          </a:stretch>
        </p:blipFill>
        <p:spPr>
          <a:xfrm>
            <a:off x="1981200" y="1274763"/>
            <a:ext cx="8229600" cy="4525962"/>
          </a:xfrm>
          <a:ln>
            <a:solidFill>
              <a:srgbClr val="000000"/>
            </a:solidFill>
            <a:miter lim="800000"/>
            <a:headEnd/>
            <a:tailEnd/>
          </a:ln>
        </p:spPr>
      </p:pic>
      <p:sp>
        <p:nvSpPr>
          <p:cNvPr id="51203" name="TextBox 4">
            <a:extLst>
              <a:ext uri="{FF2B5EF4-FFF2-40B4-BE49-F238E27FC236}">
                <a16:creationId xmlns:a16="http://schemas.microsoft.com/office/drawing/2014/main" id="{452BF121-FD5F-3E4E-A45B-9C98610ED140}"/>
              </a:ext>
            </a:extLst>
          </p:cNvPr>
          <p:cNvSpPr txBox="1">
            <a:spLocks noChangeArrowheads="1"/>
          </p:cNvSpPr>
          <p:nvPr/>
        </p:nvSpPr>
        <p:spPr bwMode="auto">
          <a:xfrm rot="19980000">
            <a:off x="2701926" y="4359276"/>
            <a:ext cx="8480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t>Regulatory sequence of a gene needed for muscle function</a:t>
            </a:r>
          </a:p>
        </p:txBody>
      </p:sp>
      <p:sp>
        <p:nvSpPr>
          <p:cNvPr id="6" name="Right Brace 5">
            <a:extLst>
              <a:ext uri="{FF2B5EF4-FFF2-40B4-BE49-F238E27FC236}">
                <a16:creationId xmlns:a16="http://schemas.microsoft.com/office/drawing/2014/main" id="{BB51C4F2-0C99-DD48-B962-B43931B36189}"/>
              </a:ext>
            </a:extLst>
          </p:cNvPr>
          <p:cNvSpPr>
            <a:spLocks/>
          </p:cNvSpPr>
          <p:nvPr/>
        </p:nvSpPr>
        <p:spPr bwMode="auto">
          <a:xfrm rot="3900000">
            <a:off x="6044407" y="353220"/>
            <a:ext cx="1158875" cy="7929562"/>
          </a:xfrm>
          <a:prstGeom prst="rightBrace">
            <a:avLst>
              <a:gd name="adj1" fmla="val 0"/>
              <a:gd name="adj2" fmla="val 50000"/>
            </a:avLst>
          </a:prstGeom>
          <a:noFill/>
          <a:ln w="571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p>
        </p:txBody>
      </p:sp>
    </p:spTree>
    <p:extLst>
      <p:ext uri="{BB962C8B-B14F-4D97-AF65-F5344CB8AC3E}">
        <p14:creationId xmlns:p14="http://schemas.microsoft.com/office/powerpoint/2010/main" val="273702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C3F3059-C3F5-1041-8D9E-C24264D9F4DE}"/>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E8821DB3-6826-C04E-966A-1437590BF09C}"/>
              </a:ext>
            </a:extLst>
          </p:cNvPr>
          <p:cNvSpPr>
            <a:spLocks noGrp="1"/>
          </p:cNvSpPr>
          <p:nvPr>
            <p:ph idx="1"/>
          </p:nvPr>
        </p:nvSpPr>
        <p:spPr/>
        <p:txBody>
          <a:bodyPr/>
          <a:lstStyle/>
          <a:p>
            <a:r>
              <a:rPr lang="en-US" altLang="en-US"/>
              <a:t>The presence of MyoD in a cell pushes it to express genes with MyoD binding sites in their promoters.</a:t>
            </a:r>
          </a:p>
          <a:p>
            <a:endParaRPr lang="en-US" altLang="en-US"/>
          </a:p>
          <a:p>
            <a:r>
              <a:rPr lang="en-US" altLang="en-US"/>
              <a:t>Even though all your genes are present in muscle cells …only proteins needed in muscle are encoded by genes with MyoD-binding promoters.</a:t>
            </a:r>
          </a:p>
        </p:txBody>
      </p:sp>
    </p:spTree>
    <p:extLst>
      <p:ext uri="{BB962C8B-B14F-4D97-AF65-F5344CB8AC3E}">
        <p14:creationId xmlns:p14="http://schemas.microsoft.com/office/powerpoint/2010/main" val="213739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1038B5A5-D0D5-D440-B56E-32DDBBD2D878}"/>
              </a:ext>
            </a:extLst>
          </p:cNvPr>
          <p:cNvSpPr>
            <a:spLocks noGrp="1"/>
          </p:cNvSpPr>
          <p:nvPr>
            <p:ph type="title"/>
          </p:nvPr>
        </p:nvSpPr>
        <p:spPr/>
        <p:txBody>
          <a:bodyPr/>
          <a:lstStyle/>
          <a:p>
            <a:r>
              <a:rPr lang="en-US" altLang="en-US" dirty="0"/>
              <a:t>How do cells acquire </a:t>
            </a:r>
            <a:r>
              <a:rPr lang="en-US" altLang="en-US" dirty="0" err="1"/>
              <a:t>MyoD</a:t>
            </a:r>
            <a:r>
              <a:rPr lang="en-US" altLang="en-US" dirty="0"/>
              <a:t>?</a:t>
            </a:r>
          </a:p>
        </p:txBody>
      </p:sp>
      <p:sp>
        <p:nvSpPr>
          <p:cNvPr id="54274" name="Content Placeholder 2">
            <a:extLst>
              <a:ext uri="{FF2B5EF4-FFF2-40B4-BE49-F238E27FC236}">
                <a16:creationId xmlns:a16="http://schemas.microsoft.com/office/drawing/2014/main" id="{8228DFBC-E143-2A4A-9E56-219B3507167C}"/>
              </a:ext>
            </a:extLst>
          </p:cNvPr>
          <p:cNvSpPr>
            <a:spLocks noGrp="1"/>
          </p:cNvSpPr>
          <p:nvPr>
            <p:ph idx="1"/>
          </p:nvPr>
        </p:nvSpPr>
        <p:spPr/>
        <p:txBody>
          <a:bodyPr>
            <a:normAutofit lnSpcReduction="10000"/>
          </a:bodyPr>
          <a:lstStyle/>
          <a:p>
            <a:r>
              <a:rPr lang="en-US" altLang="en-US" dirty="0" err="1"/>
              <a:t>Myo</a:t>
            </a:r>
            <a:r>
              <a:rPr lang="en-US" altLang="en-US" dirty="0"/>
              <a:t> D gene expression (transcription) is activated by muscle activity and tissue damage.  Replacement of damaged muscle depends on new muscle cells making muscle-specific proteins.</a:t>
            </a:r>
          </a:p>
          <a:p>
            <a:endParaRPr lang="en-US" altLang="en-US" dirty="0"/>
          </a:p>
          <a:p>
            <a:r>
              <a:rPr lang="en-US" altLang="en-US" dirty="0"/>
              <a:t>Much work on </a:t>
            </a:r>
            <a:r>
              <a:rPr lang="en-US" altLang="en-US" dirty="0" err="1"/>
              <a:t>Myo</a:t>
            </a:r>
            <a:r>
              <a:rPr lang="en-US" altLang="en-US" dirty="0"/>
              <a:t> D has been done in an attempt to understand and find treatment for Muscular Dystrophy.</a:t>
            </a:r>
          </a:p>
          <a:p>
            <a:endParaRPr lang="en-US" altLang="en-US" dirty="0"/>
          </a:p>
          <a:p>
            <a:r>
              <a:rPr lang="en-US" altLang="en-US" dirty="0"/>
              <a:t>Why?  Understanding muscle cell differentiation is essential in understanding muscle-related diseases…MD represents a “mutant” form of muscle cell function.</a:t>
            </a:r>
          </a:p>
        </p:txBody>
      </p:sp>
    </p:spTree>
    <p:extLst>
      <p:ext uri="{BB962C8B-B14F-4D97-AF65-F5344CB8AC3E}">
        <p14:creationId xmlns:p14="http://schemas.microsoft.com/office/powerpoint/2010/main" val="133908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3703-3BC7-DB43-9FBF-28FC58A257EC}"/>
              </a:ext>
            </a:extLst>
          </p:cNvPr>
          <p:cNvSpPr>
            <a:spLocks noGrp="1"/>
          </p:cNvSpPr>
          <p:nvPr>
            <p:ph type="title"/>
          </p:nvPr>
        </p:nvSpPr>
        <p:spPr/>
        <p:txBody>
          <a:bodyPr/>
          <a:lstStyle/>
          <a:p>
            <a:r>
              <a:rPr lang="en-US" dirty="0"/>
              <a:t>Excellent summary! </a:t>
            </a:r>
          </a:p>
        </p:txBody>
      </p:sp>
      <p:sp>
        <p:nvSpPr>
          <p:cNvPr id="3" name="Content Placeholder 2">
            <a:extLst>
              <a:ext uri="{FF2B5EF4-FFF2-40B4-BE49-F238E27FC236}">
                <a16:creationId xmlns:a16="http://schemas.microsoft.com/office/drawing/2014/main" id="{06049BF3-568B-8E4C-A319-EACFE3F0001D}"/>
              </a:ext>
            </a:extLst>
          </p:cNvPr>
          <p:cNvSpPr>
            <a:spLocks noGrp="1"/>
          </p:cNvSpPr>
          <p:nvPr>
            <p:ph idx="1"/>
          </p:nvPr>
        </p:nvSpPr>
        <p:spPr/>
        <p:txBody>
          <a:bodyPr/>
          <a:lstStyle/>
          <a:p>
            <a:r>
              <a:rPr lang="en-US" dirty="0">
                <a:hlinkClick r:id="rId2"/>
              </a:rPr>
              <a:t>https://www.khanacademy.org/science/biology/gene-regulation/gene-regulation-in-eukaryotes/a/overview-of-eukaryotic-gene-regulation</a:t>
            </a:r>
            <a:endParaRPr lang="en-US" dirty="0"/>
          </a:p>
          <a:p>
            <a:r>
              <a:rPr lang="en-US" dirty="0">
                <a:hlinkClick r:id="rId3"/>
              </a:rPr>
              <a:t>https://www.khanacademy.org/science/biology/gene-regulation/gene-regulation-in-eukaryotes/a/eukaryotic-transcription-factors</a:t>
            </a:r>
            <a:endParaRPr lang="en-US" dirty="0"/>
          </a:p>
          <a:p>
            <a:endParaRPr lang="en-US" dirty="0"/>
          </a:p>
          <a:p>
            <a:endParaRPr lang="en-US" dirty="0"/>
          </a:p>
        </p:txBody>
      </p:sp>
    </p:spTree>
    <p:extLst>
      <p:ext uri="{BB962C8B-B14F-4D97-AF65-F5344CB8AC3E}">
        <p14:creationId xmlns:p14="http://schemas.microsoft.com/office/powerpoint/2010/main" val="347728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BA678CA-9445-7742-94EB-6AA2F70A74A6}"/>
              </a:ext>
            </a:extLst>
          </p:cNvPr>
          <p:cNvSpPr>
            <a:spLocks noGrp="1"/>
          </p:cNvSpPr>
          <p:nvPr>
            <p:ph type="title"/>
          </p:nvPr>
        </p:nvSpPr>
        <p:spPr/>
        <p:txBody>
          <a:bodyPr/>
          <a:lstStyle/>
          <a:p>
            <a:r>
              <a:rPr lang="en-US" altLang="en-US" dirty="0"/>
              <a:t>What about gene silencing?</a:t>
            </a:r>
          </a:p>
        </p:txBody>
      </p:sp>
      <p:sp>
        <p:nvSpPr>
          <p:cNvPr id="20482" name="Content Placeholder 2">
            <a:extLst>
              <a:ext uri="{FF2B5EF4-FFF2-40B4-BE49-F238E27FC236}">
                <a16:creationId xmlns:a16="http://schemas.microsoft.com/office/drawing/2014/main" id="{697BBDBE-74D2-8047-9B54-426CD97C4807}"/>
              </a:ext>
            </a:extLst>
          </p:cNvPr>
          <p:cNvSpPr>
            <a:spLocks noGrp="1"/>
          </p:cNvSpPr>
          <p:nvPr>
            <p:ph idx="1"/>
          </p:nvPr>
        </p:nvSpPr>
        <p:spPr/>
        <p:txBody>
          <a:bodyPr>
            <a:normAutofit lnSpcReduction="10000"/>
          </a:bodyPr>
          <a:lstStyle/>
          <a:p>
            <a:r>
              <a:rPr lang="en-US" altLang="en-US" dirty="0"/>
              <a:t>Some gene regulation involves inhibiting or reducing the level of transcription.  For example some transcription factors act in an inhibitory fashion by epigenetic modifications, physically blocking promoter regions or competing with positive transcription factors. </a:t>
            </a:r>
          </a:p>
          <a:p>
            <a:endParaRPr lang="en-US" altLang="en-US" dirty="0"/>
          </a:p>
          <a:p>
            <a:r>
              <a:rPr lang="en-US" altLang="en-US" dirty="0"/>
              <a:t>Some gene regulation involves inhibiting or reducing  the initiation or rate of translation.  </a:t>
            </a:r>
          </a:p>
          <a:p>
            <a:endParaRPr lang="en-US" altLang="en-US" dirty="0"/>
          </a:p>
          <a:p>
            <a:r>
              <a:rPr lang="en-US" altLang="en-US" dirty="0"/>
              <a:t>Fairly recently, we have come to understand that special, RNA-based systems are sometimes used for gene silencing. </a:t>
            </a:r>
          </a:p>
        </p:txBody>
      </p:sp>
    </p:spTree>
    <p:extLst>
      <p:ext uri="{BB962C8B-B14F-4D97-AF65-F5344CB8AC3E}">
        <p14:creationId xmlns:p14="http://schemas.microsoft.com/office/powerpoint/2010/main" val="180349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114B14C9-29FC-814E-93E9-A2D4CFE97133}"/>
              </a:ext>
            </a:extLst>
          </p:cNvPr>
          <p:cNvSpPr>
            <a:spLocks noGrp="1"/>
          </p:cNvSpPr>
          <p:nvPr>
            <p:ph type="title"/>
          </p:nvPr>
        </p:nvSpPr>
        <p:spPr/>
        <p:txBody>
          <a:bodyPr/>
          <a:lstStyle/>
          <a:p>
            <a:r>
              <a:rPr lang="en-US" altLang="en-US"/>
              <a:t>For example?</a:t>
            </a:r>
          </a:p>
        </p:txBody>
      </p:sp>
      <p:sp>
        <p:nvSpPr>
          <p:cNvPr id="21506" name="Content Placeholder 2">
            <a:extLst>
              <a:ext uri="{FF2B5EF4-FFF2-40B4-BE49-F238E27FC236}">
                <a16:creationId xmlns:a16="http://schemas.microsoft.com/office/drawing/2014/main" id="{064FC32E-93B6-9143-B20E-09E053545D12}"/>
              </a:ext>
            </a:extLst>
          </p:cNvPr>
          <p:cNvSpPr>
            <a:spLocks noGrp="1"/>
          </p:cNvSpPr>
          <p:nvPr>
            <p:ph idx="1"/>
          </p:nvPr>
        </p:nvSpPr>
        <p:spPr/>
        <p:txBody>
          <a:bodyPr/>
          <a:lstStyle/>
          <a:p>
            <a:r>
              <a:rPr lang="en-US" altLang="en-US" b="1"/>
              <a:t>RNA interference</a:t>
            </a:r>
            <a:r>
              <a:rPr lang="en-US" altLang="en-US"/>
              <a:t>.  This was a totally unexpected mechanism for a cell to destroy RNAs in a sequence specific mechanism.</a:t>
            </a:r>
          </a:p>
          <a:p>
            <a:endParaRPr lang="en-US" altLang="en-US"/>
          </a:p>
          <a:p>
            <a:r>
              <a:rPr lang="en-US" altLang="en-US"/>
              <a:t>It is thought to be an evolutionarily conserved mechanism for eliminating invading nucleic acids such as RNA viruses.</a:t>
            </a:r>
          </a:p>
        </p:txBody>
      </p:sp>
    </p:spTree>
    <p:extLst>
      <p:ext uri="{BB962C8B-B14F-4D97-AF65-F5344CB8AC3E}">
        <p14:creationId xmlns:p14="http://schemas.microsoft.com/office/powerpoint/2010/main" val="304984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00D5ECC-DD78-E745-ACF6-7C0E09A2B712}"/>
              </a:ext>
            </a:extLst>
          </p:cNvPr>
          <p:cNvSpPr>
            <a:spLocks noGrp="1"/>
          </p:cNvSpPr>
          <p:nvPr>
            <p:ph type="title"/>
          </p:nvPr>
        </p:nvSpPr>
        <p:spPr/>
        <p:txBody>
          <a:bodyPr/>
          <a:lstStyle/>
          <a:p>
            <a:endParaRPr lang="en-US" altLang="en-US"/>
          </a:p>
        </p:txBody>
      </p:sp>
      <p:pic>
        <p:nvPicPr>
          <p:cNvPr id="22530" name="Content Placeholder 3">
            <a:extLst>
              <a:ext uri="{FF2B5EF4-FFF2-40B4-BE49-F238E27FC236}">
                <a16:creationId xmlns:a16="http://schemas.microsoft.com/office/drawing/2014/main" id="{08AF9BA1-89C2-244C-8D62-BD5661944FC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72948" r="-72948"/>
          <a:stretch>
            <a:fillRect/>
          </a:stretch>
        </p:blipFill>
        <p:spPr>
          <a:xfrm>
            <a:off x="3005138" y="666751"/>
            <a:ext cx="7662862" cy="4213225"/>
          </a:xfrm>
        </p:spPr>
      </p:pic>
      <p:sp>
        <p:nvSpPr>
          <p:cNvPr id="22531" name="TextBox 4">
            <a:extLst>
              <a:ext uri="{FF2B5EF4-FFF2-40B4-BE49-F238E27FC236}">
                <a16:creationId xmlns:a16="http://schemas.microsoft.com/office/drawing/2014/main" id="{E970DE7E-5AE9-EC46-9BAD-3604A5C60BAF}"/>
              </a:ext>
            </a:extLst>
          </p:cNvPr>
          <p:cNvSpPr txBox="1">
            <a:spLocks noChangeArrowheads="1"/>
          </p:cNvSpPr>
          <p:nvPr/>
        </p:nvSpPr>
        <p:spPr bwMode="auto">
          <a:xfrm>
            <a:off x="1793876" y="1693864"/>
            <a:ext cx="33639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a:t>RNAi was shown to be the underlying mechanism for loss of pigment production in cells of petunia flowers.</a:t>
            </a:r>
          </a:p>
        </p:txBody>
      </p:sp>
      <p:sp>
        <p:nvSpPr>
          <p:cNvPr id="22532" name="Rectangle 5">
            <a:extLst>
              <a:ext uri="{FF2B5EF4-FFF2-40B4-BE49-F238E27FC236}">
                <a16:creationId xmlns:a16="http://schemas.microsoft.com/office/drawing/2014/main" id="{433CCF5F-3AAA-314E-A25E-F42750753F2E}"/>
              </a:ext>
            </a:extLst>
          </p:cNvPr>
          <p:cNvSpPr>
            <a:spLocks noChangeArrowheads="1"/>
          </p:cNvSpPr>
          <p:nvPr/>
        </p:nvSpPr>
        <p:spPr bwMode="auto">
          <a:xfrm>
            <a:off x="2339976" y="5251450"/>
            <a:ext cx="7650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a:hlinkClick r:id="rId3"/>
              </a:rPr>
              <a:t>http://www.oxbridgebiotech.com/review/science-basics/nobel-prize-2006-from-petunias-to-potential-cure-all-in-the-discovery-of-rna-interference/</a:t>
            </a:r>
            <a:endParaRPr lang="en-US" altLang="en-US"/>
          </a:p>
          <a:p>
            <a:endParaRPr lang="en-US" altLang="en-US"/>
          </a:p>
        </p:txBody>
      </p:sp>
    </p:spTree>
    <p:extLst>
      <p:ext uri="{BB962C8B-B14F-4D97-AF65-F5344CB8AC3E}">
        <p14:creationId xmlns:p14="http://schemas.microsoft.com/office/powerpoint/2010/main" val="148245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6006ABC-9E13-B848-A80A-0FA7C0B0AE32}"/>
              </a:ext>
            </a:extLst>
          </p:cNvPr>
          <p:cNvSpPr>
            <a:spLocks noGrp="1"/>
          </p:cNvSpPr>
          <p:nvPr>
            <p:ph type="title"/>
          </p:nvPr>
        </p:nvSpPr>
        <p:spPr/>
        <p:txBody>
          <a:bodyPr/>
          <a:lstStyle/>
          <a:p>
            <a:endParaRPr lang="en-US" altLang="en-US"/>
          </a:p>
        </p:txBody>
      </p:sp>
      <p:sp>
        <p:nvSpPr>
          <p:cNvPr id="23554" name="Content Placeholder 2">
            <a:extLst>
              <a:ext uri="{FF2B5EF4-FFF2-40B4-BE49-F238E27FC236}">
                <a16:creationId xmlns:a16="http://schemas.microsoft.com/office/drawing/2014/main" id="{E9B80543-8306-9A4D-A3F3-9C9333CD3218}"/>
              </a:ext>
            </a:extLst>
          </p:cNvPr>
          <p:cNvSpPr>
            <a:spLocks noGrp="1"/>
          </p:cNvSpPr>
          <p:nvPr>
            <p:ph idx="1"/>
          </p:nvPr>
        </p:nvSpPr>
        <p:spPr/>
        <p:txBody>
          <a:bodyPr/>
          <a:lstStyle/>
          <a:p>
            <a:r>
              <a:rPr lang="en-US" altLang="en-US"/>
              <a:t>Andrew Fire and Craig Mello first described RNA interference (RNAi) using the model organism (nematode worm), </a:t>
            </a:r>
            <a:r>
              <a:rPr lang="en-US" altLang="en-US" i="1"/>
              <a:t>Caenorhabditis elegans</a:t>
            </a:r>
            <a:r>
              <a:rPr lang="en-US" altLang="en-US"/>
              <a:t>. </a:t>
            </a:r>
          </a:p>
          <a:p>
            <a:endParaRPr lang="en-US" altLang="en-US"/>
          </a:p>
          <a:p>
            <a:r>
              <a:rPr lang="en-US" altLang="en-US"/>
              <a:t>They won a Nobel Prize in 2006 for their work.</a:t>
            </a:r>
          </a:p>
        </p:txBody>
      </p:sp>
    </p:spTree>
    <p:extLst>
      <p:ext uri="{BB962C8B-B14F-4D97-AF65-F5344CB8AC3E}">
        <p14:creationId xmlns:p14="http://schemas.microsoft.com/office/powerpoint/2010/main" val="146679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1981200" y="1246830"/>
            <a:ext cx="8229600" cy="5371684"/>
          </a:xfrm>
        </p:spPr>
        <p:txBody>
          <a:bodyPr>
            <a:normAutofit/>
          </a:bodyPr>
          <a:lstStyle/>
          <a:p>
            <a:pPr marL="457200" lvl="1" indent="0">
              <a:buNone/>
            </a:pPr>
            <a:r>
              <a:rPr lang="en-US" dirty="0"/>
              <a:t>Lab quiz 2 on Wednesday---Tips handout.</a:t>
            </a:r>
          </a:p>
          <a:p>
            <a:pPr lvl="1"/>
            <a:endParaRPr lang="en-US" dirty="0"/>
          </a:p>
          <a:p>
            <a:pPr lvl="1"/>
            <a:r>
              <a:rPr lang="en-US" dirty="0"/>
              <a:t>Let’s make a schedule for presentations:</a:t>
            </a:r>
          </a:p>
          <a:p>
            <a:pPr lvl="1"/>
            <a:endParaRPr lang="en-US" dirty="0"/>
          </a:p>
          <a:p>
            <a:pPr lvl="1"/>
            <a:r>
              <a:rPr lang="en-US" dirty="0"/>
              <a:t>April 24</a:t>
            </a:r>
            <a:r>
              <a:rPr lang="en-US" baseline="30000" dirty="0"/>
              <a:t>th</a:t>
            </a:r>
            <a:endParaRPr lang="en-US" dirty="0"/>
          </a:p>
          <a:p>
            <a:pPr lvl="1"/>
            <a:r>
              <a:rPr lang="en-US" dirty="0"/>
              <a:t>May 1</a:t>
            </a:r>
          </a:p>
          <a:p>
            <a:pPr lvl="1"/>
            <a:endParaRPr lang="en-US" dirty="0"/>
          </a:p>
          <a:p>
            <a:pPr lvl="1"/>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25251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7">
            <a:extLst>
              <a:ext uri="{FF2B5EF4-FFF2-40B4-BE49-F238E27FC236}">
                <a16:creationId xmlns:a16="http://schemas.microsoft.com/office/drawing/2014/main" id="{0F2AA4D0-684A-1A47-9158-CEAFAFA793C2}"/>
              </a:ext>
            </a:extLst>
          </p:cNvPr>
          <p:cNvSpPr>
            <a:spLocks noGrp="1"/>
          </p:cNvSpPr>
          <p:nvPr>
            <p:ph type="title"/>
          </p:nvPr>
        </p:nvSpPr>
        <p:spPr/>
        <p:txBody>
          <a:bodyPr/>
          <a:lstStyle/>
          <a:p>
            <a:endParaRPr lang="en-US" altLang="en-US"/>
          </a:p>
        </p:txBody>
      </p:sp>
      <p:pic>
        <p:nvPicPr>
          <p:cNvPr id="24578" name="Content Placeholder 9">
            <a:extLst>
              <a:ext uri="{FF2B5EF4-FFF2-40B4-BE49-F238E27FC236}">
                <a16:creationId xmlns:a16="http://schemas.microsoft.com/office/drawing/2014/main" id="{9556B9C7-23FB-7F4B-BBAE-C98FDCB300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0918" r="-60918"/>
          <a:stretch>
            <a:fillRect/>
          </a:stretch>
        </p:blipFill>
        <p:spPr/>
      </p:pic>
      <p:sp>
        <p:nvSpPr>
          <p:cNvPr id="24579" name="TextBox 10">
            <a:extLst>
              <a:ext uri="{FF2B5EF4-FFF2-40B4-BE49-F238E27FC236}">
                <a16:creationId xmlns:a16="http://schemas.microsoft.com/office/drawing/2014/main" id="{9F65ECF5-0C40-074A-83E6-FB7457D14E54}"/>
              </a:ext>
            </a:extLst>
          </p:cNvPr>
          <p:cNvSpPr txBox="1">
            <a:spLocks noChangeArrowheads="1"/>
          </p:cNvSpPr>
          <p:nvPr/>
        </p:nvSpPr>
        <p:spPr bwMode="auto">
          <a:xfrm>
            <a:off x="1747838" y="1393825"/>
            <a:ext cx="2633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a:solidFill>
                  <a:srgbClr val="FF0000"/>
                </a:solidFill>
              </a:rPr>
              <a:t>Potentially from a virus</a:t>
            </a:r>
          </a:p>
        </p:txBody>
      </p:sp>
      <p:sp>
        <p:nvSpPr>
          <p:cNvPr id="24580" name="TextBox 11">
            <a:extLst>
              <a:ext uri="{FF2B5EF4-FFF2-40B4-BE49-F238E27FC236}">
                <a16:creationId xmlns:a16="http://schemas.microsoft.com/office/drawing/2014/main" id="{04337EDB-4540-2F45-9F06-FB1D5C40DB22}"/>
              </a:ext>
            </a:extLst>
          </p:cNvPr>
          <p:cNvSpPr txBox="1">
            <a:spLocks noChangeArrowheads="1"/>
          </p:cNvSpPr>
          <p:nvPr/>
        </p:nvSpPr>
        <p:spPr bwMode="auto">
          <a:xfrm>
            <a:off x="1641476" y="4979988"/>
            <a:ext cx="2633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a:solidFill>
                  <a:srgbClr val="FF0000"/>
                </a:solidFill>
              </a:rPr>
              <a:t>Potentially from a virus</a:t>
            </a:r>
          </a:p>
        </p:txBody>
      </p:sp>
      <p:sp>
        <p:nvSpPr>
          <p:cNvPr id="24581" name="TextBox 12">
            <a:extLst>
              <a:ext uri="{FF2B5EF4-FFF2-40B4-BE49-F238E27FC236}">
                <a16:creationId xmlns:a16="http://schemas.microsoft.com/office/drawing/2014/main" id="{45ECFC22-57F6-3F4B-B25E-BBCE6F349568}"/>
              </a:ext>
            </a:extLst>
          </p:cNvPr>
          <p:cNvSpPr txBox="1">
            <a:spLocks noChangeArrowheads="1"/>
          </p:cNvSpPr>
          <p:nvPr/>
        </p:nvSpPr>
        <p:spPr bwMode="auto">
          <a:xfrm>
            <a:off x="8853562" y="5395913"/>
            <a:ext cx="2633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dirty="0">
                <a:solidFill>
                  <a:srgbClr val="FF0000"/>
                </a:solidFill>
              </a:rPr>
              <a:t>Preventing viral protein from being translated</a:t>
            </a:r>
          </a:p>
        </p:txBody>
      </p:sp>
    </p:spTree>
    <p:extLst>
      <p:ext uri="{BB962C8B-B14F-4D97-AF65-F5344CB8AC3E}">
        <p14:creationId xmlns:p14="http://schemas.microsoft.com/office/powerpoint/2010/main" val="284447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2772" name="Text Box 4">
            <a:extLst>
              <a:ext uri="{FF2B5EF4-FFF2-40B4-BE49-F238E27FC236}">
                <a16:creationId xmlns:a16="http://schemas.microsoft.com/office/drawing/2014/main" id="{B103F8E3-9887-8F41-8EF2-A703DDAE3CB7}"/>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18.23</a:t>
            </a:r>
          </a:p>
        </p:txBody>
      </p:sp>
      <p:pic>
        <p:nvPicPr>
          <p:cNvPr id="25602" name="Picture 6" descr="18_23Figure-L.jpg                                              000B3C78ServDisk_03                    BC177178:">
            <a:extLst>
              <a:ext uri="{FF2B5EF4-FFF2-40B4-BE49-F238E27FC236}">
                <a16:creationId xmlns:a16="http://schemas.microsoft.com/office/drawing/2014/main" id="{C6A5DAB2-3599-284D-8322-D9130D8D6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827339" y="230188"/>
            <a:ext cx="6535737"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90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57D77742-915A-F149-BA13-B66DC5C851CD}"/>
              </a:ext>
            </a:extLst>
          </p:cNvPr>
          <p:cNvSpPr>
            <a:spLocks noGrp="1"/>
          </p:cNvSpPr>
          <p:nvPr>
            <p:ph type="title"/>
          </p:nvPr>
        </p:nvSpPr>
        <p:spPr/>
        <p:txBody>
          <a:bodyPr/>
          <a:lstStyle/>
          <a:p>
            <a:endParaRPr lang="en-US" altLang="en-US"/>
          </a:p>
        </p:txBody>
      </p:sp>
      <p:sp>
        <p:nvSpPr>
          <p:cNvPr id="27650" name="Content Placeholder 2">
            <a:extLst>
              <a:ext uri="{FF2B5EF4-FFF2-40B4-BE49-F238E27FC236}">
                <a16:creationId xmlns:a16="http://schemas.microsoft.com/office/drawing/2014/main" id="{4E4E2ECB-F2A6-B248-9E6E-9A8B55FC1AF4}"/>
              </a:ext>
            </a:extLst>
          </p:cNvPr>
          <p:cNvSpPr>
            <a:spLocks noGrp="1"/>
          </p:cNvSpPr>
          <p:nvPr>
            <p:ph idx="1"/>
          </p:nvPr>
        </p:nvSpPr>
        <p:spPr>
          <a:xfrm>
            <a:off x="1981201" y="1600200"/>
            <a:ext cx="8443913" cy="4960938"/>
          </a:xfrm>
        </p:spPr>
        <p:txBody>
          <a:bodyPr/>
          <a:lstStyle/>
          <a:p>
            <a:r>
              <a:rPr lang="en-US" altLang="en-US" dirty="0"/>
              <a:t>This is a post-transcriptional regulation. (RNA is destroyed, but not prevented from being made).</a:t>
            </a:r>
          </a:p>
          <a:p>
            <a:endParaRPr lang="en-US" altLang="en-US" dirty="0"/>
          </a:p>
          <a:p>
            <a:endParaRPr lang="en-US" altLang="en-US" dirty="0"/>
          </a:p>
          <a:p>
            <a:r>
              <a:rPr lang="en-US" altLang="en-US" dirty="0"/>
              <a:t>A second RNA-based post-transcriptional regulatory mechanism uses cellular small RNAs called micro RNAs (miRNA) to regulate how much of specific proteins are made. </a:t>
            </a:r>
          </a:p>
          <a:p>
            <a:endParaRPr lang="en-US" altLang="en-US" dirty="0"/>
          </a:p>
          <a:p>
            <a:r>
              <a:rPr lang="en-US" altLang="en-US" dirty="0"/>
              <a:t>More than 1500 miRNAs have been identified in the regulation of  human gene expression </a:t>
            </a:r>
          </a:p>
        </p:txBody>
      </p:sp>
    </p:spTree>
    <p:extLst>
      <p:ext uri="{BB962C8B-B14F-4D97-AF65-F5344CB8AC3E}">
        <p14:creationId xmlns:p14="http://schemas.microsoft.com/office/powerpoint/2010/main" val="3544953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2195EFE7-0D8A-5845-95B5-BA22C870FF79}"/>
              </a:ext>
            </a:extLst>
          </p:cNvPr>
          <p:cNvSpPr>
            <a:spLocks noGrp="1"/>
          </p:cNvSpPr>
          <p:nvPr>
            <p:ph type="title"/>
          </p:nvPr>
        </p:nvSpPr>
        <p:spPr/>
        <p:txBody>
          <a:bodyPr/>
          <a:lstStyle/>
          <a:p>
            <a:r>
              <a:rPr lang="en-US" altLang="en-US"/>
              <a:t>miRNA		</a:t>
            </a:r>
          </a:p>
        </p:txBody>
      </p:sp>
      <p:sp>
        <p:nvSpPr>
          <p:cNvPr id="28674" name="Content Placeholder 2">
            <a:extLst>
              <a:ext uri="{FF2B5EF4-FFF2-40B4-BE49-F238E27FC236}">
                <a16:creationId xmlns:a16="http://schemas.microsoft.com/office/drawing/2014/main" id="{5B40B077-E3FA-CB4D-8552-4A5C1EF87523}"/>
              </a:ext>
            </a:extLst>
          </p:cNvPr>
          <p:cNvSpPr>
            <a:spLocks noGrp="1"/>
          </p:cNvSpPr>
          <p:nvPr>
            <p:ph idx="1"/>
          </p:nvPr>
        </p:nvSpPr>
        <p:spPr/>
        <p:txBody>
          <a:bodyPr/>
          <a:lstStyle/>
          <a:p>
            <a:r>
              <a:rPr lang="en-US" altLang="en-US"/>
              <a:t>miRNAs are encoded by miRNA genes of plants, animals, and some viruses (not cut from invading RNA)</a:t>
            </a:r>
          </a:p>
          <a:p>
            <a:endParaRPr lang="en-US" altLang="en-US"/>
          </a:p>
          <a:p>
            <a:r>
              <a:rPr lang="en-US" altLang="en-US"/>
              <a:t>They are small (22 nucleotides) sequences, some of which are complementary to longer mRNA sequences.</a:t>
            </a:r>
          </a:p>
          <a:p>
            <a:endParaRPr lang="en-US" altLang="en-US"/>
          </a:p>
          <a:p>
            <a:r>
              <a:rPr lang="en-US" altLang="en-US"/>
              <a:t>They silence genes in several ways.</a:t>
            </a:r>
          </a:p>
        </p:txBody>
      </p:sp>
    </p:spTree>
    <p:extLst>
      <p:ext uri="{BB962C8B-B14F-4D97-AF65-F5344CB8AC3E}">
        <p14:creationId xmlns:p14="http://schemas.microsoft.com/office/powerpoint/2010/main" val="148401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F388EADF-FB2B-B447-9E9E-EE45EAB0BB48}"/>
              </a:ext>
            </a:extLst>
          </p:cNvPr>
          <p:cNvSpPr>
            <a:spLocks noGrp="1"/>
          </p:cNvSpPr>
          <p:nvPr>
            <p:ph type="title"/>
          </p:nvPr>
        </p:nvSpPr>
        <p:spPr/>
        <p:txBody>
          <a:bodyPr/>
          <a:lstStyle/>
          <a:p>
            <a:r>
              <a:rPr lang="en-US" altLang="en-US"/>
              <a:t>Action of miRNAs</a:t>
            </a:r>
          </a:p>
        </p:txBody>
      </p:sp>
      <p:sp>
        <p:nvSpPr>
          <p:cNvPr id="3" name="Content Placeholder 2">
            <a:extLst>
              <a:ext uri="{FF2B5EF4-FFF2-40B4-BE49-F238E27FC236}">
                <a16:creationId xmlns:a16="http://schemas.microsoft.com/office/drawing/2014/main" id="{60CEDD6E-3A79-7E4E-9E35-6D1AECBF7054}"/>
              </a:ext>
            </a:extLst>
          </p:cNvPr>
          <p:cNvSpPr>
            <a:spLocks noGrp="1"/>
          </p:cNvSpPr>
          <p:nvPr>
            <p:ph idx="1"/>
          </p:nvPr>
        </p:nvSpPr>
        <p:spPr/>
        <p:txBody>
          <a:bodyPr/>
          <a:lstStyle/>
          <a:p>
            <a:pPr>
              <a:buFont typeface="Arial" charset="0"/>
              <a:buChar char="•"/>
              <a:defRPr/>
            </a:pPr>
            <a:r>
              <a:rPr lang="en-US" dirty="0"/>
              <a:t>1.bind to and cleave mRNA</a:t>
            </a:r>
          </a:p>
          <a:p>
            <a:pPr>
              <a:buFont typeface="Arial" charset="0"/>
              <a:buChar char="•"/>
              <a:defRPr/>
            </a:pPr>
            <a:r>
              <a:rPr lang="en-US" dirty="0"/>
              <a:t>2. bind to and inhibit translation of mRNA</a:t>
            </a:r>
          </a:p>
          <a:p>
            <a:pPr>
              <a:buFont typeface="Arial" charset="0"/>
              <a:buChar char="•"/>
              <a:defRPr/>
            </a:pPr>
            <a:r>
              <a:rPr lang="en-US" dirty="0"/>
              <a:t>3.  bind to and decrease the stability of mRNA</a:t>
            </a:r>
          </a:p>
          <a:p>
            <a:pPr>
              <a:buFont typeface="Arial" charset="0"/>
              <a:buChar char="•"/>
              <a:defRPr/>
            </a:pPr>
            <a:endParaRPr lang="en-US" dirty="0"/>
          </a:p>
          <a:p>
            <a:pPr>
              <a:buFont typeface="Arial" charset="0"/>
              <a:buChar char="•"/>
              <a:defRPr/>
            </a:pPr>
            <a:endParaRPr lang="en-US" dirty="0"/>
          </a:p>
          <a:p>
            <a:pPr marL="0" indent="0">
              <a:buNone/>
              <a:defRPr/>
            </a:pPr>
            <a:r>
              <a:rPr lang="en-US" dirty="0"/>
              <a:t>Humans encode an estimated 1000 different </a:t>
            </a:r>
            <a:r>
              <a:rPr lang="en-US" dirty="0" err="1"/>
              <a:t>miRNAs</a:t>
            </a:r>
            <a:r>
              <a:rPr lang="en-US" dirty="0"/>
              <a:t> which regulate about 60% of the human genome.</a:t>
            </a:r>
          </a:p>
        </p:txBody>
      </p:sp>
    </p:spTree>
    <p:extLst>
      <p:ext uri="{BB962C8B-B14F-4D97-AF65-F5344CB8AC3E}">
        <p14:creationId xmlns:p14="http://schemas.microsoft.com/office/powerpoint/2010/main" val="22468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E86627B-9D29-D841-A161-3EDE3E729F3A}"/>
              </a:ext>
            </a:extLst>
          </p:cNvPr>
          <p:cNvSpPr>
            <a:spLocks noGrp="1"/>
          </p:cNvSpPr>
          <p:nvPr>
            <p:ph type="title"/>
          </p:nvPr>
        </p:nvSpPr>
        <p:spPr/>
        <p:txBody>
          <a:bodyPr/>
          <a:lstStyle/>
          <a:p>
            <a:r>
              <a:rPr lang="en-US" altLang="en-US"/>
              <a:t>miRNA action</a:t>
            </a:r>
          </a:p>
        </p:txBody>
      </p:sp>
      <p:pic>
        <p:nvPicPr>
          <p:cNvPr id="30722" name="Content Placeholder 3">
            <a:extLst>
              <a:ext uri="{FF2B5EF4-FFF2-40B4-BE49-F238E27FC236}">
                <a16:creationId xmlns:a16="http://schemas.microsoft.com/office/drawing/2014/main" id="{2828BF94-9CD2-664A-8922-525FE656BD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6141" r="-26141"/>
          <a:stretch>
            <a:fillRect/>
          </a:stretch>
        </p:blipFill>
        <p:spPr>
          <a:xfrm>
            <a:off x="1981200" y="1647826"/>
            <a:ext cx="8229600" cy="4525963"/>
          </a:xfrm>
        </p:spPr>
      </p:pic>
      <p:sp>
        <p:nvSpPr>
          <p:cNvPr id="2" name="Rectangle 1">
            <a:extLst>
              <a:ext uri="{FF2B5EF4-FFF2-40B4-BE49-F238E27FC236}">
                <a16:creationId xmlns:a16="http://schemas.microsoft.com/office/drawing/2014/main" id="{870735D1-5AA8-4D4C-BE93-5C4A98278541}"/>
              </a:ext>
            </a:extLst>
          </p:cNvPr>
          <p:cNvSpPr>
            <a:spLocks noChangeArrowheads="1"/>
          </p:cNvSpPr>
          <p:nvPr/>
        </p:nvSpPr>
        <p:spPr bwMode="auto">
          <a:xfrm>
            <a:off x="6215064" y="3033713"/>
            <a:ext cx="3305175" cy="197485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5" name="Rectangle 4">
            <a:extLst>
              <a:ext uri="{FF2B5EF4-FFF2-40B4-BE49-F238E27FC236}">
                <a16:creationId xmlns:a16="http://schemas.microsoft.com/office/drawing/2014/main" id="{F6F4D480-1A7B-7E4F-AEC6-4F11C556FE72}"/>
              </a:ext>
            </a:extLst>
          </p:cNvPr>
          <p:cNvSpPr>
            <a:spLocks noChangeArrowheads="1"/>
          </p:cNvSpPr>
          <p:nvPr/>
        </p:nvSpPr>
        <p:spPr bwMode="auto">
          <a:xfrm>
            <a:off x="6756401" y="5008563"/>
            <a:ext cx="2270125" cy="135255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51350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3796" name="Text Box 4">
            <a:extLst>
              <a:ext uri="{FF2B5EF4-FFF2-40B4-BE49-F238E27FC236}">
                <a16:creationId xmlns:a16="http://schemas.microsoft.com/office/drawing/2014/main" id="{0CAF3E5C-D3D6-EB4D-BE4A-364C0228538E}"/>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18.24</a:t>
            </a:r>
          </a:p>
        </p:txBody>
      </p:sp>
      <p:pic>
        <p:nvPicPr>
          <p:cNvPr id="31746" name="Picture 6" descr="18_24Figure-L.jpg                                              000B3C78ServDisk_03                    BC177178:">
            <a:extLst>
              <a:ext uri="{FF2B5EF4-FFF2-40B4-BE49-F238E27FC236}">
                <a16:creationId xmlns:a16="http://schemas.microsoft.com/office/drawing/2014/main" id="{6985B77D-3137-7C47-B5E9-A6ADB15BC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4016375" y="230188"/>
            <a:ext cx="415925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F1C65DF-B04D-8341-9FAA-B7794A326CFE}"/>
              </a:ext>
            </a:extLst>
          </p:cNvPr>
          <p:cNvSpPr txBox="1"/>
          <p:nvPr/>
        </p:nvSpPr>
        <p:spPr>
          <a:xfrm>
            <a:off x="9171296" y="5349922"/>
            <a:ext cx="1491942" cy="369332"/>
          </a:xfrm>
          <a:prstGeom prst="rect">
            <a:avLst/>
          </a:prstGeom>
          <a:noFill/>
        </p:spPr>
        <p:txBody>
          <a:bodyPr wrap="square" rtlCol="0">
            <a:spAutoFit/>
          </a:bodyPr>
          <a:lstStyle/>
          <a:p>
            <a:r>
              <a:rPr lang="en-US" dirty="0"/>
              <a:t>Figure 17-14</a:t>
            </a:r>
          </a:p>
        </p:txBody>
      </p:sp>
    </p:spTree>
    <p:extLst>
      <p:ext uri="{BB962C8B-B14F-4D97-AF65-F5344CB8AC3E}">
        <p14:creationId xmlns:p14="http://schemas.microsoft.com/office/powerpoint/2010/main" val="1559330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9E5D3BA0-3A20-6040-94D6-46E3441CEE0F}"/>
              </a:ext>
            </a:extLst>
          </p:cNvPr>
          <p:cNvSpPr>
            <a:spLocks noGrp="1"/>
          </p:cNvSpPr>
          <p:nvPr>
            <p:ph type="title"/>
          </p:nvPr>
        </p:nvSpPr>
        <p:spPr/>
        <p:txBody>
          <a:bodyPr/>
          <a:lstStyle/>
          <a:p>
            <a:endParaRPr lang="en-US" altLang="en-US"/>
          </a:p>
        </p:txBody>
      </p:sp>
      <p:sp>
        <p:nvSpPr>
          <p:cNvPr id="33794" name="Content Placeholder 2">
            <a:extLst>
              <a:ext uri="{FF2B5EF4-FFF2-40B4-BE49-F238E27FC236}">
                <a16:creationId xmlns:a16="http://schemas.microsoft.com/office/drawing/2014/main" id="{A26351CC-11E9-CC49-A180-4C198ACF1947}"/>
              </a:ext>
            </a:extLst>
          </p:cNvPr>
          <p:cNvSpPr>
            <a:spLocks noGrp="1"/>
          </p:cNvSpPr>
          <p:nvPr>
            <p:ph idx="1"/>
          </p:nvPr>
        </p:nvSpPr>
        <p:spPr/>
        <p:txBody>
          <a:bodyPr/>
          <a:lstStyle/>
          <a:p>
            <a:r>
              <a:rPr lang="en-US" altLang="en-US"/>
              <a:t>Other control points for gene expression.</a:t>
            </a:r>
          </a:p>
          <a:p>
            <a:pPr lvl="1"/>
            <a:endParaRPr lang="en-US" altLang="en-US"/>
          </a:p>
          <a:p>
            <a:pPr lvl="1"/>
            <a:r>
              <a:rPr lang="en-US" altLang="en-US"/>
              <a:t>What happens to eukaryotic mRNA after transcription?  Usually splicing!</a:t>
            </a:r>
          </a:p>
          <a:p>
            <a:pPr lvl="1"/>
            <a:endParaRPr lang="en-US" altLang="en-US"/>
          </a:p>
        </p:txBody>
      </p:sp>
    </p:spTree>
    <p:extLst>
      <p:ext uri="{BB962C8B-B14F-4D97-AF65-F5344CB8AC3E}">
        <p14:creationId xmlns:p14="http://schemas.microsoft.com/office/powerpoint/2010/main" val="324162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F8F17CF-E63A-0646-A5BB-E962832D1BBF}"/>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673CDE47-2969-0241-9FA1-89109C9783B6}"/>
              </a:ext>
            </a:extLst>
          </p:cNvPr>
          <p:cNvSpPr>
            <a:spLocks noGrp="1"/>
          </p:cNvSpPr>
          <p:nvPr>
            <p:ph idx="1"/>
          </p:nvPr>
        </p:nvSpPr>
        <p:spPr/>
        <p:txBody>
          <a:bodyPr/>
          <a:lstStyle/>
          <a:p>
            <a:pPr>
              <a:buFont typeface="Arial" charset="0"/>
              <a:buChar char="•"/>
              <a:defRPr/>
            </a:pPr>
            <a:r>
              <a:rPr lang="en-US" dirty="0"/>
              <a:t>Recall, anything that inhibits or speeds splicing will affect rate of production of an active protein.</a:t>
            </a:r>
          </a:p>
          <a:p>
            <a:pPr>
              <a:buFont typeface="Arial" charset="0"/>
              <a:buChar char="•"/>
              <a:defRPr/>
            </a:pPr>
            <a:endParaRPr lang="en-US" dirty="0"/>
          </a:p>
          <a:p>
            <a:pPr>
              <a:buFont typeface="Arial" charset="0"/>
              <a:buChar char="•"/>
              <a:defRPr/>
            </a:pPr>
            <a:r>
              <a:rPr lang="en-US" dirty="0"/>
              <a:t>Alternative splicing is a great example of how splicing can significantly change what type of protein is translated.</a:t>
            </a:r>
          </a:p>
          <a:p>
            <a:pPr>
              <a:buFont typeface="Arial" charset="0"/>
              <a:buChar char="•"/>
              <a:defRPr/>
            </a:pPr>
            <a:endParaRPr lang="en-US" dirty="0"/>
          </a:p>
          <a:p>
            <a:pPr marL="0" indent="0">
              <a:buNone/>
              <a:defRPr/>
            </a:pPr>
            <a:endParaRPr lang="en-US" dirty="0"/>
          </a:p>
        </p:txBody>
      </p:sp>
    </p:spTree>
    <p:extLst>
      <p:ext uri="{BB962C8B-B14F-4D97-AF65-F5344CB8AC3E}">
        <p14:creationId xmlns:p14="http://schemas.microsoft.com/office/powerpoint/2010/main" val="49167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8789A30F-E3C4-1746-92DF-F82A2628088B}"/>
              </a:ext>
            </a:extLst>
          </p:cNvPr>
          <p:cNvSpPr>
            <a:spLocks noGrp="1"/>
          </p:cNvSpPr>
          <p:nvPr>
            <p:ph type="title"/>
          </p:nvPr>
        </p:nvSpPr>
        <p:spPr/>
        <p:txBody>
          <a:bodyPr/>
          <a:lstStyle/>
          <a:p>
            <a:endParaRPr lang="en-US" altLang="en-US"/>
          </a:p>
        </p:txBody>
      </p:sp>
      <p:sp>
        <p:nvSpPr>
          <p:cNvPr id="35842" name="Content Placeholder 2">
            <a:extLst>
              <a:ext uri="{FF2B5EF4-FFF2-40B4-BE49-F238E27FC236}">
                <a16:creationId xmlns:a16="http://schemas.microsoft.com/office/drawing/2014/main" id="{D08CD5AC-4031-894A-8F3B-DAB78348AB91}"/>
              </a:ext>
            </a:extLst>
          </p:cNvPr>
          <p:cNvSpPr>
            <a:spLocks noGrp="1"/>
          </p:cNvSpPr>
          <p:nvPr>
            <p:ph idx="1"/>
          </p:nvPr>
        </p:nvSpPr>
        <p:spPr/>
        <p:txBody>
          <a:bodyPr/>
          <a:lstStyle/>
          <a:p>
            <a:r>
              <a:rPr lang="en-US" altLang="en-US" dirty="0"/>
              <a:t>Your book uses a great example of the calcitonin gene mRNA that gets sliced alternatively in 2 cell types.  The protein(s) produced regulate different things in different cell types. </a:t>
            </a:r>
          </a:p>
          <a:p>
            <a:pPr lvl="1"/>
            <a:r>
              <a:rPr lang="en-US" altLang="en-US" dirty="0"/>
              <a:t>STUDY figure 17-11!</a:t>
            </a:r>
          </a:p>
          <a:p>
            <a:pPr lvl="1"/>
            <a:endParaRPr lang="en-US" altLang="en-US" dirty="0"/>
          </a:p>
        </p:txBody>
      </p:sp>
    </p:spTree>
    <p:extLst>
      <p:ext uri="{BB962C8B-B14F-4D97-AF65-F5344CB8AC3E}">
        <p14:creationId xmlns:p14="http://schemas.microsoft.com/office/powerpoint/2010/main" val="154131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were we?...Gene expression regulation in Eukaryotes</a:t>
            </a:r>
            <a:br>
              <a:rPr lang="en-US" dirty="0"/>
            </a:br>
            <a:endParaRPr lang="en-US" dirty="0"/>
          </a:p>
        </p:txBody>
      </p:sp>
      <p:sp>
        <p:nvSpPr>
          <p:cNvPr id="5" name="Content Placeholder 4">
            <a:extLst>
              <a:ext uri="{FF2B5EF4-FFF2-40B4-BE49-F238E27FC236}">
                <a16:creationId xmlns:a16="http://schemas.microsoft.com/office/drawing/2014/main" id="{7FEFD53F-3F3B-F84F-880E-22035EAE72DE}"/>
              </a:ext>
            </a:extLst>
          </p:cNvPr>
          <p:cNvSpPr>
            <a:spLocks noGrp="1"/>
          </p:cNvSpPr>
          <p:nvPr>
            <p:ph idx="1"/>
          </p:nvPr>
        </p:nvSpPr>
        <p:spPr>
          <a:xfrm>
            <a:off x="1981201" y="1600200"/>
            <a:ext cx="8120743" cy="5257800"/>
          </a:xfrm>
        </p:spPr>
        <p:txBody>
          <a:bodyPr>
            <a:normAutofit/>
          </a:bodyPr>
          <a:lstStyle/>
          <a:p>
            <a:pPr lvl="1"/>
            <a:r>
              <a:rPr lang="en-US" dirty="0"/>
              <a:t>GAL gene cluster---Similar to operons in </a:t>
            </a:r>
            <a:r>
              <a:rPr lang="en-US" dirty="0" err="1"/>
              <a:t>prokarytotes</a:t>
            </a:r>
            <a:endParaRPr lang="en-US" dirty="0"/>
          </a:p>
          <a:p>
            <a:pPr lvl="1"/>
            <a:endParaRPr lang="en-US" dirty="0"/>
          </a:p>
          <a:p>
            <a:pPr lvl="1"/>
            <a:r>
              <a:rPr lang="en-US" dirty="0"/>
              <a:t>Regulatory regions were recognized by finding regions of consistently ”open chromatin”. How?  What is “open chromatin”?  What is the connection to gene expression?</a:t>
            </a:r>
          </a:p>
          <a:p>
            <a:pPr lvl="1"/>
            <a:endParaRPr lang="en-US" dirty="0"/>
          </a:p>
          <a:p>
            <a:pPr lvl="1"/>
            <a:r>
              <a:rPr lang="en-US" dirty="0"/>
              <a:t>How is the GAL gene cluster regulated?</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804286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a:extLst>
              <a:ext uri="{FF2B5EF4-FFF2-40B4-BE49-F238E27FC236}">
                <a16:creationId xmlns:a16="http://schemas.microsoft.com/office/drawing/2014/main" id="{9AA5A6F3-200A-FB4B-A384-716D2F437B82}"/>
              </a:ext>
            </a:extLst>
          </p:cNvPr>
          <p:cNvSpPr txBox="1">
            <a:spLocks noChangeArrowheads="1"/>
          </p:cNvSpPr>
          <p:nvPr/>
        </p:nvSpPr>
        <p:spPr bwMode="auto">
          <a:xfrm>
            <a:off x="7691438" y="6488114"/>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solidFill>
                  <a:srgbClr val="D53D21"/>
                </a:solidFill>
                <a:latin typeface="Arial" panose="020B0604020202020204" pitchFamily="34" charset="0"/>
              </a:rPr>
              <a:t>Figure 18.18</a:t>
            </a:r>
          </a:p>
        </p:txBody>
      </p:sp>
      <p:pic>
        <p:nvPicPr>
          <p:cNvPr id="36866" name="Picture 6" descr="18_18Figure-L.jpg                                              000B3C78ServDisk_03                    BC177178:">
            <a:extLst>
              <a:ext uri="{FF2B5EF4-FFF2-40B4-BE49-F238E27FC236}">
                <a16:creationId xmlns:a16="http://schemas.microsoft.com/office/drawing/2014/main" id="{F358E511-8C9A-9B4C-8479-6E0D6A9AE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4"/>
          <a:stretch>
            <a:fillRect/>
          </a:stretch>
        </p:blipFill>
        <p:spPr bwMode="auto">
          <a:xfrm>
            <a:off x="1828801" y="396876"/>
            <a:ext cx="8532813"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542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B4CBB229-5DBB-FD41-A311-DFA228F72FC8}"/>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17E094E3-E30C-3248-8990-466D0145DBC1}"/>
              </a:ext>
            </a:extLst>
          </p:cNvPr>
          <p:cNvSpPr>
            <a:spLocks noGrp="1"/>
          </p:cNvSpPr>
          <p:nvPr>
            <p:ph idx="1"/>
          </p:nvPr>
        </p:nvSpPr>
        <p:spPr>
          <a:xfrm>
            <a:off x="1981200" y="1600200"/>
            <a:ext cx="8375650" cy="5257800"/>
          </a:xfrm>
        </p:spPr>
        <p:txBody>
          <a:bodyPr/>
          <a:lstStyle/>
          <a:p>
            <a:r>
              <a:rPr lang="en-US" altLang="en-US" dirty="0"/>
              <a:t>Recall…alternative splicing is thought to be one mechanism to explain the relatively low number of genes (25,000) found when the human genome was sequenced…</a:t>
            </a:r>
          </a:p>
          <a:p>
            <a:endParaRPr lang="en-US" altLang="en-US" dirty="0"/>
          </a:p>
          <a:p>
            <a:r>
              <a:rPr lang="en-US" altLang="en-US" dirty="0"/>
              <a:t>Those 25K genes likely </a:t>
            </a:r>
            <a:r>
              <a:rPr lang="en-US" altLang="en-US" dirty="0" err="1"/>
              <a:t>econde</a:t>
            </a:r>
            <a:r>
              <a:rPr lang="en-US" altLang="en-US" dirty="0"/>
              <a:t> .5-2 million proteins.</a:t>
            </a:r>
          </a:p>
          <a:p>
            <a:endParaRPr lang="en-US" altLang="en-US" dirty="0"/>
          </a:p>
          <a:p>
            <a:pPr marL="0" indent="0">
              <a:buNone/>
            </a:pPr>
            <a:endParaRPr lang="en-US" altLang="en-US" dirty="0"/>
          </a:p>
          <a:p>
            <a:r>
              <a:rPr lang="en-US" altLang="en-US" dirty="0"/>
              <a:t>The proteins made in a specific cell is known as its </a:t>
            </a:r>
            <a:r>
              <a:rPr lang="en-US" altLang="en-US" b="1" i="1" dirty="0"/>
              <a:t>proteome</a:t>
            </a:r>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4263726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49B20DB-19C1-CB4D-BA42-E2D83532B4F0}"/>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9473E243-35FF-9140-8813-B2B83FE1CDD5}"/>
              </a:ext>
            </a:extLst>
          </p:cNvPr>
          <p:cNvSpPr>
            <a:spLocks noGrp="1"/>
          </p:cNvSpPr>
          <p:nvPr>
            <p:ph idx="1"/>
          </p:nvPr>
        </p:nvSpPr>
        <p:spPr/>
        <p:txBody>
          <a:bodyPr/>
          <a:lstStyle/>
          <a:p>
            <a:r>
              <a:rPr lang="en-US" altLang="en-US"/>
              <a:t>One of the most extreme cases of alternative splicing is observed in the fruit fly---</a:t>
            </a:r>
            <a:r>
              <a:rPr lang="en-US" altLang="en-US" i="1"/>
              <a:t>Drosophila melanogaster.</a:t>
            </a:r>
          </a:p>
          <a:p>
            <a:endParaRPr lang="en-US" altLang="en-US"/>
          </a:p>
          <a:p>
            <a:r>
              <a:rPr lang="en-US" altLang="en-US"/>
              <a:t>A gene called </a:t>
            </a:r>
            <a:r>
              <a:rPr lang="en-US" altLang="en-US" i="1"/>
              <a:t>Dscam</a:t>
            </a:r>
            <a:r>
              <a:rPr lang="en-US" altLang="en-US"/>
              <a:t> encodes (a) protein needed for neuron connections.  </a:t>
            </a:r>
          </a:p>
        </p:txBody>
      </p:sp>
    </p:spTree>
    <p:extLst>
      <p:ext uri="{BB962C8B-B14F-4D97-AF65-F5344CB8AC3E}">
        <p14:creationId xmlns:p14="http://schemas.microsoft.com/office/powerpoint/2010/main" val="3519511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6518" name="Text Box 6">
            <a:extLst>
              <a:ext uri="{FF2B5EF4-FFF2-40B4-BE49-F238E27FC236}">
                <a16:creationId xmlns:a16="http://schemas.microsoft.com/office/drawing/2014/main" id="{E17F140A-FC4B-5746-A805-0F6307FD8E99}"/>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18.19</a:t>
            </a:r>
          </a:p>
        </p:txBody>
      </p:sp>
      <p:pic>
        <p:nvPicPr>
          <p:cNvPr id="40962" name="Picture 7" descr="18_19Figure-L.jpg                                              000B3C78ServDisk_03                    BC177178:">
            <a:extLst>
              <a:ext uri="{FF2B5EF4-FFF2-40B4-BE49-F238E27FC236}">
                <a16:creationId xmlns:a16="http://schemas.microsoft.com/office/drawing/2014/main" id="{187C64AC-C42D-7044-846A-B82F10909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584"/>
          <a:stretch>
            <a:fillRect/>
          </a:stretch>
        </p:blipFill>
        <p:spPr bwMode="auto">
          <a:xfrm>
            <a:off x="1828801" y="1544638"/>
            <a:ext cx="853281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89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FE21E7C6-380C-064A-9AED-F12DAC6C318B}"/>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B8857720-3B56-834E-92FC-EE46B183F7E4}"/>
              </a:ext>
            </a:extLst>
          </p:cNvPr>
          <p:cNvSpPr>
            <a:spLocks noGrp="1"/>
          </p:cNvSpPr>
          <p:nvPr>
            <p:ph idx="1"/>
          </p:nvPr>
        </p:nvSpPr>
        <p:spPr/>
        <p:txBody>
          <a:bodyPr/>
          <a:lstStyle/>
          <a:p>
            <a:r>
              <a:rPr lang="en-US" altLang="en-US"/>
              <a:t>The entire </a:t>
            </a:r>
            <a:r>
              <a:rPr lang="en-US" altLang="en-US" i="1"/>
              <a:t>Drosophila</a:t>
            </a:r>
            <a:r>
              <a:rPr lang="en-US" altLang="en-US"/>
              <a:t> genome encodes ~13,000 proteins.</a:t>
            </a:r>
          </a:p>
          <a:p>
            <a:endParaRPr lang="en-US" altLang="en-US"/>
          </a:p>
          <a:p>
            <a:r>
              <a:rPr lang="en-US" altLang="en-US"/>
              <a:t>Alternative splicing allows </a:t>
            </a:r>
            <a:r>
              <a:rPr lang="en-US" altLang="en-US" i="1"/>
              <a:t>Drosophila</a:t>
            </a:r>
            <a:r>
              <a:rPr lang="en-US" altLang="en-US"/>
              <a:t> to make over 38,000 forms (isoforms) of the Dscam protein!</a:t>
            </a:r>
          </a:p>
        </p:txBody>
      </p:sp>
    </p:spTree>
    <p:extLst>
      <p:ext uri="{BB962C8B-B14F-4D97-AF65-F5344CB8AC3E}">
        <p14:creationId xmlns:p14="http://schemas.microsoft.com/office/powerpoint/2010/main" val="226513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9654" name="Text Box 6">
            <a:extLst>
              <a:ext uri="{FF2B5EF4-FFF2-40B4-BE49-F238E27FC236}">
                <a16:creationId xmlns:a16="http://schemas.microsoft.com/office/drawing/2014/main" id="{75E646BB-622D-144D-A54D-F52255F986A5}"/>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18.16a</a:t>
            </a:r>
          </a:p>
        </p:txBody>
      </p:sp>
      <p:pic>
        <p:nvPicPr>
          <p:cNvPr id="25602" name="Picture 7" descr="18_16Figurea-L.jpg                                             000B3C78ServDisk_03                    BC177178:">
            <a:extLst>
              <a:ext uri="{FF2B5EF4-FFF2-40B4-BE49-F238E27FC236}">
                <a16:creationId xmlns:a16="http://schemas.microsoft.com/office/drawing/2014/main" id="{FF2BD6EB-A327-854B-90B0-A5D65118A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010"/>
          <a:stretch>
            <a:fillRect/>
          </a:stretch>
        </p:blipFill>
        <p:spPr bwMode="auto">
          <a:xfrm>
            <a:off x="1839914" y="2387600"/>
            <a:ext cx="85121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0FF5976C-B49C-5C47-B300-9A4DAEE0B4C3}"/>
              </a:ext>
            </a:extLst>
          </p:cNvPr>
          <p:cNvCxnSpPr>
            <a:cxnSpLocks noChangeShapeType="1"/>
          </p:cNvCxnSpPr>
          <p:nvPr/>
        </p:nvCxnSpPr>
        <p:spPr bwMode="auto">
          <a:xfrm flipH="1" flipV="1">
            <a:off x="7056439" y="3582988"/>
            <a:ext cx="504825" cy="1270000"/>
          </a:xfrm>
          <a:prstGeom prst="straightConnector1">
            <a:avLst/>
          </a:prstGeom>
          <a:noFill/>
          <a:ln w="5715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604" name="TextBox 4">
            <a:extLst>
              <a:ext uri="{FF2B5EF4-FFF2-40B4-BE49-F238E27FC236}">
                <a16:creationId xmlns:a16="http://schemas.microsoft.com/office/drawing/2014/main" id="{5068A029-DAD0-1A4E-8A40-20386ED498DF}"/>
              </a:ext>
            </a:extLst>
          </p:cNvPr>
          <p:cNvSpPr txBox="1">
            <a:spLocks noChangeArrowheads="1"/>
          </p:cNvSpPr>
          <p:nvPr/>
        </p:nvSpPr>
        <p:spPr bwMode="auto">
          <a:xfrm>
            <a:off x="5689600" y="5091113"/>
            <a:ext cx="4217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Regulatory region for both GAL10 and GAL1</a:t>
            </a:r>
          </a:p>
        </p:txBody>
      </p:sp>
    </p:spTree>
    <p:extLst>
      <p:ext uri="{BB962C8B-B14F-4D97-AF65-F5344CB8AC3E}">
        <p14:creationId xmlns:p14="http://schemas.microsoft.com/office/powerpoint/2010/main" val="247780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702" name="Text Box 6">
            <a:extLst>
              <a:ext uri="{FF2B5EF4-FFF2-40B4-BE49-F238E27FC236}">
                <a16:creationId xmlns:a16="http://schemas.microsoft.com/office/drawing/2014/main" id="{9FDA7836-81B5-3E42-BCEB-2BD174246334}"/>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18.16b</a:t>
            </a:r>
          </a:p>
        </p:txBody>
      </p:sp>
      <p:pic>
        <p:nvPicPr>
          <p:cNvPr id="31746" name="Picture 7" descr="18_16Figureb-L.jpg                                             000B3C78ServDisk_03                    BC177178:">
            <a:extLst>
              <a:ext uri="{FF2B5EF4-FFF2-40B4-BE49-F238E27FC236}">
                <a16:creationId xmlns:a16="http://schemas.microsoft.com/office/drawing/2014/main" id="{C81ED008-172E-F041-BE72-8CFD8CF8F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58"/>
          <a:stretch>
            <a:fillRect/>
          </a:stretch>
        </p:blipFill>
        <p:spPr bwMode="auto">
          <a:xfrm>
            <a:off x="1828801" y="390526"/>
            <a:ext cx="8532813"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E8AE363-3BA4-0C4C-8018-2E333EE7D471}"/>
              </a:ext>
            </a:extLst>
          </p:cNvPr>
          <p:cNvSpPr>
            <a:spLocks noChangeArrowheads="1"/>
          </p:cNvSpPr>
          <p:nvPr/>
        </p:nvSpPr>
        <p:spPr bwMode="auto">
          <a:xfrm>
            <a:off x="1828800" y="3648076"/>
            <a:ext cx="8445500" cy="2524125"/>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5" name="Rectangle 4">
            <a:extLst>
              <a:ext uri="{FF2B5EF4-FFF2-40B4-BE49-F238E27FC236}">
                <a16:creationId xmlns:a16="http://schemas.microsoft.com/office/drawing/2014/main" id="{3F8F44E6-3041-144E-A4C2-A2D88F6B72F7}"/>
              </a:ext>
            </a:extLst>
          </p:cNvPr>
          <p:cNvSpPr>
            <a:spLocks noChangeArrowheads="1"/>
          </p:cNvSpPr>
          <p:nvPr/>
        </p:nvSpPr>
        <p:spPr bwMode="auto">
          <a:xfrm>
            <a:off x="6399213" y="3213101"/>
            <a:ext cx="1312862" cy="741363"/>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6" name="Rectangle 5">
            <a:extLst>
              <a:ext uri="{FF2B5EF4-FFF2-40B4-BE49-F238E27FC236}">
                <a16:creationId xmlns:a16="http://schemas.microsoft.com/office/drawing/2014/main" id="{E3B25BEE-ED93-7F42-9FF1-C804BF109C64}"/>
              </a:ext>
            </a:extLst>
          </p:cNvPr>
          <p:cNvSpPr>
            <a:spLocks noChangeArrowheads="1"/>
          </p:cNvSpPr>
          <p:nvPr/>
        </p:nvSpPr>
        <p:spPr bwMode="auto">
          <a:xfrm>
            <a:off x="12493625" y="2778126"/>
            <a:ext cx="1312863" cy="741363"/>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417462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702" name="Text Box 6">
            <a:extLst>
              <a:ext uri="{FF2B5EF4-FFF2-40B4-BE49-F238E27FC236}">
                <a16:creationId xmlns:a16="http://schemas.microsoft.com/office/drawing/2014/main" id="{7B1C7614-1F9D-7843-94A3-50899B62CEF7}"/>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18.16b</a:t>
            </a:r>
          </a:p>
        </p:txBody>
      </p:sp>
      <p:pic>
        <p:nvPicPr>
          <p:cNvPr id="34818" name="Picture 7" descr="18_16Figureb-L.jpg                                             000B3C78ServDisk_03                    BC177178:">
            <a:extLst>
              <a:ext uri="{FF2B5EF4-FFF2-40B4-BE49-F238E27FC236}">
                <a16:creationId xmlns:a16="http://schemas.microsoft.com/office/drawing/2014/main" id="{35270A79-DB1B-124A-B1BD-9CED3F45E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58"/>
          <a:stretch>
            <a:fillRect/>
          </a:stretch>
        </p:blipFill>
        <p:spPr bwMode="auto">
          <a:xfrm>
            <a:off x="1828801" y="390526"/>
            <a:ext cx="8532813"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D7BFF47-C595-5743-ABC6-549C9424D8EC}"/>
              </a:ext>
            </a:extLst>
          </p:cNvPr>
          <p:cNvSpPr>
            <a:spLocks noChangeArrowheads="1"/>
          </p:cNvSpPr>
          <p:nvPr/>
        </p:nvSpPr>
        <p:spPr bwMode="auto">
          <a:xfrm>
            <a:off x="1828800" y="492126"/>
            <a:ext cx="8445500" cy="2614613"/>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5" name="Rectangle 4">
            <a:extLst>
              <a:ext uri="{FF2B5EF4-FFF2-40B4-BE49-F238E27FC236}">
                <a16:creationId xmlns:a16="http://schemas.microsoft.com/office/drawing/2014/main" id="{A8184F9B-64E9-274F-B1D0-A40FFE4174C1}"/>
              </a:ext>
            </a:extLst>
          </p:cNvPr>
          <p:cNvSpPr>
            <a:spLocks noChangeArrowheads="1"/>
          </p:cNvSpPr>
          <p:nvPr/>
        </p:nvSpPr>
        <p:spPr bwMode="auto">
          <a:xfrm>
            <a:off x="4921251" y="2978150"/>
            <a:ext cx="1222375" cy="635000"/>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6" name="Rectangle 5">
            <a:extLst>
              <a:ext uri="{FF2B5EF4-FFF2-40B4-BE49-F238E27FC236}">
                <a16:creationId xmlns:a16="http://schemas.microsoft.com/office/drawing/2014/main" id="{2DE506B4-D740-CA4A-91B4-EDB31A69BD93}"/>
              </a:ext>
            </a:extLst>
          </p:cNvPr>
          <p:cNvSpPr>
            <a:spLocks noChangeArrowheads="1"/>
          </p:cNvSpPr>
          <p:nvPr/>
        </p:nvSpPr>
        <p:spPr bwMode="auto">
          <a:xfrm>
            <a:off x="12493625" y="2778126"/>
            <a:ext cx="1312863" cy="741363"/>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205228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6B64B50-2118-974C-AFB6-1515C9F626E3}"/>
              </a:ext>
            </a:extLst>
          </p:cNvPr>
          <p:cNvSpPr>
            <a:spLocks noGrp="1"/>
          </p:cNvSpPr>
          <p:nvPr>
            <p:ph type="title"/>
          </p:nvPr>
        </p:nvSpPr>
        <p:spPr/>
        <p:txBody>
          <a:bodyPr/>
          <a:lstStyle/>
          <a:p>
            <a:endParaRPr lang="en-US" altLang="en-US" dirty="0"/>
          </a:p>
        </p:txBody>
      </p:sp>
      <p:sp>
        <p:nvSpPr>
          <p:cNvPr id="37890" name="Content Placeholder 2">
            <a:extLst>
              <a:ext uri="{FF2B5EF4-FFF2-40B4-BE49-F238E27FC236}">
                <a16:creationId xmlns:a16="http://schemas.microsoft.com/office/drawing/2014/main" id="{3F14AED4-680E-8F4B-9A3C-755E47000B2C}"/>
              </a:ext>
            </a:extLst>
          </p:cNvPr>
          <p:cNvSpPr>
            <a:spLocks noGrp="1"/>
          </p:cNvSpPr>
          <p:nvPr>
            <p:ph idx="1"/>
          </p:nvPr>
        </p:nvSpPr>
        <p:spPr/>
        <p:txBody>
          <a:bodyPr/>
          <a:lstStyle/>
          <a:p>
            <a:r>
              <a:rPr lang="en-US" altLang="en-US" dirty="0"/>
              <a:t>Say you come across a yeast strain that seems to NOT be inducible by galactose…what could be wrong?  </a:t>
            </a:r>
          </a:p>
          <a:p>
            <a:endParaRPr lang="en-US" altLang="en-US" dirty="0"/>
          </a:p>
          <a:p>
            <a:r>
              <a:rPr lang="en-US" altLang="en-US" dirty="0"/>
              <a:t>Say you come across a yeast strain that seems to be constitutively expressing GAL1 and GAL10…What could be wrong?  </a:t>
            </a:r>
          </a:p>
        </p:txBody>
      </p:sp>
    </p:spTree>
    <p:extLst>
      <p:ext uri="{BB962C8B-B14F-4D97-AF65-F5344CB8AC3E}">
        <p14:creationId xmlns:p14="http://schemas.microsoft.com/office/powerpoint/2010/main" val="146383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8F03-6A2D-DA45-90FC-02CCCECCE6AE}"/>
              </a:ext>
            </a:extLst>
          </p:cNvPr>
          <p:cNvSpPr>
            <a:spLocks noGrp="1"/>
          </p:cNvSpPr>
          <p:nvPr>
            <p:ph type="title"/>
          </p:nvPr>
        </p:nvSpPr>
        <p:spPr/>
        <p:txBody>
          <a:bodyPr/>
          <a:lstStyle/>
          <a:p>
            <a:r>
              <a:rPr lang="en-US" dirty="0"/>
              <a:t>2 primary examples of gene regulation in Eukaryotes</a:t>
            </a:r>
          </a:p>
        </p:txBody>
      </p:sp>
      <p:sp>
        <p:nvSpPr>
          <p:cNvPr id="3" name="Content Placeholder 2">
            <a:extLst>
              <a:ext uri="{FF2B5EF4-FFF2-40B4-BE49-F238E27FC236}">
                <a16:creationId xmlns:a16="http://schemas.microsoft.com/office/drawing/2014/main" id="{0C66C893-D902-F54C-9419-177936A577A3}"/>
              </a:ext>
            </a:extLst>
          </p:cNvPr>
          <p:cNvSpPr>
            <a:spLocks noGrp="1"/>
          </p:cNvSpPr>
          <p:nvPr>
            <p:ph idx="1"/>
          </p:nvPr>
        </p:nvSpPr>
        <p:spPr/>
        <p:txBody>
          <a:bodyPr>
            <a:normAutofit lnSpcReduction="10000"/>
          </a:bodyPr>
          <a:lstStyle/>
          <a:p>
            <a:r>
              <a:rPr lang="en-US" dirty="0"/>
              <a:t>1.  Single cell eukaryotes responding to changes in available nutrients, environmental conditions, biosynthetic demands---similar to prokaryotes.</a:t>
            </a:r>
          </a:p>
          <a:p>
            <a:endParaRPr lang="en-US" dirty="0"/>
          </a:p>
          <a:p>
            <a:r>
              <a:rPr lang="en-US" dirty="0"/>
              <a:t>2.  Multicellular organisms—</a:t>
            </a:r>
          </a:p>
          <a:p>
            <a:pPr lvl="1"/>
            <a:r>
              <a:rPr lang="en-US" dirty="0"/>
              <a:t>Development depends on an ever changing program of gene expression</a:t>
            </a:r>
          </a:p>
          <a:p>
            <a:pPr lvl="2"/>
            <a:r>
              <a:rPr lang="en-US" sz="2800" dirty="0" err="1"/>
              <a:t>Ebryonic</a:t>
            </a:r>
            <a:r>
              <a:rPr lang="en-US" sz="2800" dirty="0"/>
              <a:t> stem cells—Totipotent in terms of gene </a:t>
            </a:r>
            <a:r>
              <a:rPr lang="en-US" sz="2800" dirty="0" err="1"/>
              <a:t>expession</a:t>
            </a:r>
            <a:endParaRPr lang="en-US" sz="2800" dirty="0"/>
          </a:p>
          <a:p>
            <a:pPr lvl="4"/>
            <a:r>
              <a:rPr lang="en-US" sz="2600" dirty="0"/>
              <a:t>Embryonic tissues</a:t>
            </a:r>
          </a:p>
          <a:p>
            <a:pPr lvl="5"/>
            <a:r>
              <a:rPr lang="en-US" sz="2800" dirty="0"/>
              <a:t>Cell-type specific specialization/differentiation</a:t>
            </a:r>
          </a:p>
          <a:p>
            <a:pPr lvl="1"/>
            <a:r>
              <a:rPr lang="en-US" dirty="0"/>
              <a:t>Some cellular response to basic environmental conditions (Same as above)</a:t>
            </a:r>
          </a:p>
          <a:p>
            <a:pPr lvl="1"/>
            <a:endParaRPr lang="en-US" dirty="0"/>
          </a:p>
          <a:p>
            <a:pPr marL="457200" lvl="1" indent="0">
              <a:buNone/>
            </a:pPr>
            <a:endParaRPr lang="en-US" dirty="0"/>
          </a:p>
        </p:txBody>
      </p:sp>
    </p:spTree>
    <p:extLst>
      <p:ext uri="{BB962C8B-B14F-4D97-AF65-F5344CB8AC3E}">
        <p14:creationId xmlns:p14="http://schemas.microsoft.com/office/powerpoint/2010/main" val="73400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6B3F-0E03-6941-A7B4-86929859CC61}"/>
              </a:ext>
            </a:extLst>
          </p:cNvPr>
          <p:cNvSpPr>
            <a:spLocks noGrp="1"/>
          </p:cNvSpPr>
          <p:nvPr>
            <p:ph type="title"/>
          </p:nvPr>
        </p:nvSpPr>
        <p:spPr/>
        <p:txBody>
          <a:bodyPr/>
          <a:lstStyle/>
          <a:p>
            <a:r>
              <a:rPr lang="en-US" dirty="0"/>
              <a:t>The central dogma says that genes encode RNA and proteins. </a:t>
            </a:r>
          </a:p>
        </p:txBody>
      </p:sp>
      <p:sp>
        <p:nvSpPr>
          <p:cNvPr id="3" name="Content Placeholder 2">
            <a:extLst>
              <a:ext uri="{FF2B5EF4-FFF2-40B4-BE49-F238E27FC236}">
                <a16:creationId xmlns:a16="http://schemas.microsoft.com/office/drawing/2014/main" id="{93C77373-79A7-BA40-B6DD-74ADC5D49DC2}"/>
              </a:ext>
            </a:extLst>
          </p:cNvPr>
          <p:cNvSpPr>
            <a:spLocks noGrp="1"/>
          </p:cNvSpPr>
          <p:nvPr>
            <p:ph idx="1"/>
          </p:nvPr>
        </p:nvSpPr>
        <p:spPr/>
        <p:txBody>
          <a:bodyPr/>
          <a:lstStyle/>
          <a:p>
            <a:r>
              <a:rPr lang="en-US" dirty="0"/>
              <a:t>But the path to active RNA and proteins takes many steps/factors.</a:t>
            </a:r>
          </a:p>
          <a:p>
            <a:pPr lvl="1"/>
            <a:r>
              <a:rPr lang="en-US" dirty="0"/>
              <a:t>Access to DNA where the gene is located</a:t>
            </a:r>
          </a:p>
          <a:p>
            <a:pPr lvl="1"/>
            <a:r>
              <a:rPr lang="en-US" dirty="0"/>
              <a:t>Transcription of the gene</a:t>
            </a:r>
          </a:p>
          <a:p>
            <a:pPr lvl="1"/>
            <a:r>
              <a:rPr lang="en-US" dirty="0"/>
              <a:t>Post transcriptional processing of the RNA transcript</a:t>
            </a:r>
          </a:p>
          <a:p>
            <a:pPr lvl="1"/>
            <a:r>
              <a:rPr lang="en-US" dirty="0"/>
              <a:t>Export from the nucleus</a:t>
            </a:r>
          </a:p>
          <a:p>
            <a:pPr lvl="1"/>
            <a:r>
              <a:rPr lang="en-US" dirty="0"/>
              <a:t>Translation (if protein encoding gene)</a:t>
            </a:r>
          </a:p>
          <a:p>
            <a:pPr lvl="1"/>
            <a:r>
              <a:rPr lang="en-US" dirty="0"/>
              <a:t>Posttranslational modifications</a:t>
            </a:r>
          </a:p>
          <a:p>
            <a:pPr lvl="1"/>
            <a:endParaRPr lang="en-US" dirty="0"/>
          </a:p>
          <a:p>
            <a:pPr lvl="1"/>
            <a:endParaRPr lang="en-US" dirty="0"/>
          </a:p>
          <a:p>
            <a:pPr lvl="1"/>
            <a:r>
              <a:rPr lang="en-US" dirty="0"/>
              <a:t>All steps are themselves points of regulation of gene expression</a:t>
            </a:r>
          </a:p>
        </p:txBody>
      </p:sp>
    </p:spTree>
    <p:extLst>
      <p:ext uri="{BB962C8B-B14F-4D97-AF65-F5344CB8AC3E}">
        <p14:creationId xmlns:p14="http://schemas.microsoft.com/office/powerpoint/2010/main" val="4189609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1623</Words>
  <Application>Microsoft Macintosh PowerPoint</Application>
  <PresentationFormat>Widescreen</PresentationFormat>
  <Paragraphs>145</Paragraphs>
  <Slides>34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MS PGothic</vt:lpstr>
      <vt:lpstr>Arial</vt:lpstr>
      <vt:lpstr>Calibri</vt:lpstr>
      <vt:lpstr>Calibri Light</vt:lpstr>
      <vt:lpstr>Office Theme</vt:lpstr>
      <vt:lpstr>Molecular Biology Biol 480</vt:lpstr>
      <vt:lpstr>Announcements/Assignments </vt:lpstr>
      <vt:lpstr>Where were we?...Gene expression regulation in Eukaryotes </vt:lpstr>
      <vt:lpstr>PowerPoint Presentation</vt:lpstr>
      <vt:lpstr>PowerPoint Presentation</vt:lpstr>
      <vt:lpstr>PowerPoint Presentation</vt:lpstr>
      <vt:lpstr>PowerPoint Presentation</vt:lpstr>
      <vt:lpstr>2 primary examples of gene regulation in Eukaryotes</vt:lpstr>
      <vt:lpstr>The central dogma says that genes encode RNA and proteins. </vt:lpstr>
      <vt:lpstr>Example of transcriptional regulation of cell type specific transcription is ---MyoD</vt:lpstr>
      <vt:lpstr>MyoD plays a role in removing/deactivating proteins that tighten chromatin structure and helps recruit transcription factors to muscle-specific gene promoters.</vt:lpstr>
      <vt:lpstr>Myo D</vt:lpstr>
      <vt:lpstr>PowerPoint Presentation</vt:lpstr>
      <vt:lpstr>How do cells acquire MyoD?</vt:lpstr>
      <vt:lpstr>Excellent summary! </vt:lpstr>
      <vt:lpstr>What about gene silencing?</vt:lpstr>
      <vt:lpstr>For example?</vt:lpstr>
      <vt:lpstr>PowerPoint Presentation</vt:lpstr>
      <vt:lpstr>PowerPoint Presentation</vt:lpstr>
      <vt:lpstr>PowerPoint Presentation</vt:lpstr>
      <vt:lpstr>PowerPoint Presentation</vt:lpstr>
      <vt:lpstr>PowerPoint Presentation</vt:lpstr>
      <vt:lpstr>miRNA  </vt:lpstr>
      <vt:lpstr>Action of miRNAs</vt:lpstr>
      <vt:lpstr>miRNA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21</cp:revision>
  <dcterms:created xsi:type="dcterms:W3CDTF">2019-04-10T10:36:55Z</dcterms:created>
  <dcterms:modified xsi:type="dcterms:W3CDTF">2019-04-15T17:38:40Z</dcterms:modified>
</cp:coreProperties>
</file>